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36_25923530.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6" r:id="rId2"/>
    <p:sldId id="311" r:id="rId3"/>
    <p:sldId id="306" r:id="rId4"/>
    <p:sldId id="257" r:id="rId5"/>
    <p:sldId id="261" r:id="rId6"/>
    <p:sldId id="284" r:id="rId7"/>
    <p:sldId id="259" r:id="rId8"/>
    <p:sldId id="260" r:id="rId9"/>
    <p:sldId id="283" r:id="rId10"/>
    <p:sldId id="329" r:id="rId11"/>
    <p:sldId id="265" r:id="rId12"/>
    <p:sldId id="330" r:id="rId13"/>
    <p:sldId id="328" r:id="rId14"/>
    <p:sldId id="331" r:id="rId15"/>
    <p:sldId id="264" r:id="rId16"/>
    <p:sldId id="327" r:id="rId17"/>
    <p:sldId id="287" r:id="rId18"/>
    <p:sldId id="288" r:id="rId19"/>
    <p:sldId id="290" r:id="rId20"/>
    <p:sldId id="286" r:id="rId21"/>
    <p:sldId id="308" r:id="rId22"/>
    <p:sldId id="309" r:id="rId23"/>
    <p:sldId id="310" r:id="rId24"/>
    <p:sldId id="289" r:id="rId25"/>
    <p:sldId id="292" r:id="rId26"/>
    <p:sldId id="297" r:id="rId27"/>
    <p:sldId id="298" r:id="rId28"/>
    <p:sldId id="299" r:id="rId29"/>
    <p:sldId id="296" r:id="rId30"/>
    <p:sldId id="293" r:id="rId31"/>
    <p:sldId id="295" r:id="rId32"/>
    <p:sldId id="307" r:id="rId33"/>
    <p:sldId id="300" r:id="rId34"/>
    <p:sldId id="301" r:id="rId35"/>
    <p:sldId id="312" r:id="rId36"/>
    <p:sldId id="323" r:id="rId37"/>
    <p:sldId id="326" r:id="rId38"/>
    <p:sldId id="325" r:id="rId39"/>
    <p:sldId id="294" r:id="rId40"/>
    <p:sldId id="322" r:id="rId41"/>
    <p:sldId id="302" r:id="rId42"/>
    <p:sldId id="303" r:id="rId43"/>
    <p:sldId id="304" r:id="rId44"/>
    <p:sldId id="313" r:id="rId45"/>
    <p:sldId id="314" r:id="rId46"/>
    <p:sldId id="321" r:id="rId47"/>
    <p:sldId id="315" r:id="rId48"/>
    <p:sldId id="332" r:id="rId49"/>
    <p:sldId id="316" r:id="rId50"/>
    <p:sldId id="317" r:id="rId51"/>
    <p:sldId id="319" r:id="rId52"/>
    <p:sldId id="333" r:id="rId53"/>
    <p:sldId id="305"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3EC501D-7D40-4A60-EE1E-1BB8CBC7F360}" name="Stever, Katie" initials="KS" userId="S::cas279@musc.edu::4e3eb11a-041f-4ae6-ae9b-bc1d916050a6" providerId="AD"/>
  <p188:author id="{4B852A33-1047-A5E8-1C88-A8DA89B72795}" name="Plummer, Pamela (plummepa)" initials="PP(" userId="S::plummepa@ucmail.uc.edu::a7fdbfed-4255-445c-a0f2-6dcc9e3d4d23" providerId="AD"/>
  <p188:author id="{DDCAC384-8B7A-71D2-DE99-CD65261EB2CB}" name="Bailey, Sarah (baile2sh)" initials="BS(" userId="S::baile2sh@ucmail.uc.edu::98ae7249-7aa9-4571-b6ff-d6f4fcaf61da" providerId="AD"/>
  <p188:author id="{200C11B1-60B6-648A-B10C-23757632C4B4}" name="Aragon Garcia, Rebeca (aragonra)" initials="RA" userId="S::aragonra@ucmail.uc.edu::8e2f0fd3-d030-4017-9776-2b119ab7dc26" providerId="AD"/>
  <p188:author id="{2A91B2F0-21B3-00DB-22AB-BDAE103073CC}" name="Perlmutter, Aaron" initials="AP" userId="S::aap8@musc.edu::3f3e1509-f5be-41ae-8ff0-d186ad313e7c" providerId="AD"/>
  <p188:author id="{8C26C5F2-E7BB-2428-FE97-9758CB6839BD}" name="Luckmann, Riley" initials="RL" userId="S::luckmann@musc.edu::d3fd7abb-bed3-4733-bc50-3509af72624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9307" autoAdjust="0"/>
  </p:normalViewPr>
  <p:slideViewPr>
    <p:cSldViewPr snapToGrid="0">
      <p:cViewPr varScale="1">
        <p:scale>
          <a:sx n="60" d="100"/>
          <a:sy n="60" d="100"/>
        </p:scale>
        <p:origin x="84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8/10/relationships/authors" Target="authors.xml"/></Relationships>
</file>

<file path=ppt/comments/modernComment_136_25923530.xml><?xml version="1.0" encoding="utf-8"?>
<p188:cmLst xmlns:a="http://schemas.openxmlformats.org/drawingml/2006/main" xmlns:r="http://schemas.openxmlformats.org/officeDocument/2006/relationships" xmlns:p188="http://schemas.microsoft.com/office/powerpoint/2018/8/main">
  <p188:cm id="{932B3119-59A7-4938-BFCA-567A264B907A}" authorId="{200C11B1-60B6-648A-B10C-23757632C4B4}" created="2026-06-22T17:07:30.979">
    <ac:txMkLst xmlns:ac="http://schemas.microsoft.com/office/drawing/2013/main/command">
      <pc:docMk xmlns:pc="http://schemas.microsoft.com/office/powerpoint/2013/main/command"/>
      <pc:sldMk xmlns:pc="http://schemas.microsoft.com/office/powerpoint/2013/main/command" cId="630338864" sldId="310"/>
      <ac:spMk id="3" creationId="{B746B6B3-0859-4710-87D0-F9F9AF8042D3}"/>
      <ac:txMk cp="134" len="61">
        <ac:context len="703" hash="3723883236"/>
      </ac:txMk>
    </ac:txMkLst>
    <p188:pos x="8026243" y="1101870"/>
    <p188:txBody>
      <a:bodyPr/>
      <a:lstStyle/>
      <a:p>
        <a:r>
          <a:rPr lang="en-US"/>
          <a:t>There is no cryobox storage matrix form.</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1F2FDF-1220-40CC-AA6B-12CF95FC60F3}" type="datetimeFigureOut">
              <a:rPr lang="en-US" smtClean="0"/>
              <a:t>6/24/2026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E8B6F9-3C81-4598-81D7-D01B19F7DF17}" type="slidenum">
              <a:rPr lang="en-US" smtClean="0"/>
              <a:t>‹#›</a:t>
            </a:fld>
            <a:endParaRPr lang="en-US"/>
          </a:p>
        </p:txBody>
      </p:sp>
    </p:spTree>
    <p:extLst>
      <p:ext uri="{BB962C8B-B14F-4D97-AF65-F5344CB8AC3E}">
        <p14:creationId xmlns:p14="http://schemas.microsoft.com/office/powerpoint/2010/main" val="407715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283DE-B86A-6574-4B38-7E6D07633B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2E336FF-2A02-C3C4-30DD-3827F95932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C96E26-DDC0-7D3E-FD65-F1C928AC80DD}"/>
              </a:ext>
            </a:extLst>
          </p:cNvPr>
          <p:cNvSpPr>
            <a:spLocks noGrp="1"/>
          </p:cNvSpPr>
          <p:nvPr>
            <p:ph type="dt" sz="half" idx="10"/>
          </p:nvPr>
        </p:nvSpPr>
        <p:spPr/>
        <p:txBody>
          <a:bodyPr/>
          <a:lstStyle/>
          <a:p>
            <a:fld id="{2DAB478E-1B20-40C8-89DF-91FDA9FB117A}" type="datetimeFigureOut">
              <a:rPr lang="en-US" smtClean="0"/>
              <a:t>6/24/2026</a:t>
            </a:fld>
            <a:endParaRPr lang="en-US"/>
          </a:p>
        </p:txBody>
      </p:sp>
      <p:sp>
        <p:nvSpPr>
          <p:cNvPr id="5" name="Footer Placeholder 4">
            <a:extLst>
              <a:ext uri="{FF2B5EF4-FFF2-40B4-BE49-F238E27FC236}">
                <a16:creationId xmlns:a16="http://schemas.microsoft.com/office/drawing/2014/main" id="{E783D6A1-B6D8-62B8-F4E1-BD132A9F2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8DEED6-370E-A71D-350D-49C807D20456}"/>
              </a:ext>
            </a:extLst>
          </p:cNvPr>
          <p:cNvSpPr>
            <a:spLocks noGrp="1"/>
          </p:cNvSpPr>
          <p:nvPr>
            <p:ph type="sldNum" sz="quarter" idx="12"/>
          </p:nvPr>
        </p:nvSpPr>
        <p:spPr/>
        <p:txBody>
          <a:bodyPr/>
          <a:lstStyle/>
          <a:p>
            <a:fld id="{8DB198E1-4515-41A0-AE05-6B65193A29CB}" type="slidenum">
              <a:rPr lang="en-US" smtClean="0"/>
              <a:t>‹#›</a:t>
            </a:fld>
            <a:endParaRPr lang="en-US"/>
          </a:p>
        </p:txBody>
      </p:sp>
    </p:spTree>
    <p:extLst>
      <p:ext uri="{BB962C8B-B14F-4D97-AF65-F5344CB8AC3E}">
        <p14:creationId xmlns:p14="http://schemas.microsoft.com/office/powerpoint/2010/main" val="3719883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5CDB3-CF71-CFD9-0CED-749A09254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188FCF-EE9D-F918-BFC2-15DC35B9EC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646AA8-C2DA-7DCE-7001-54F8021F03F9}"/>
              </a:ext>
            </a:extLst>
          </p:cNvPr>
          <p:cNvSpPr>
            <a:spLocks noGrp="1"/>
          </p:cNvSpPr>
          <p:nvPr>
            <p:ph type="dt" sz="half" idx="10"/>
          </p:nvPr>
        </p:nvSpPr>
        <p:spPr/>
        <p:txBody>
          <a:bodyPr/>
          <a:lstStyle/>
          <a:p>
            <a:fld id="{2DAB478E-1B20-40C8-89DF-91FDA9FB117A}" type="datetimeFigureOut">
              <a:rPr lang="en-US" smtClean="0"/>
              <a:t>6/24/2026</a:t>
            </a:fld>
            <a:endParaRPr lang="en-US"/>
          </a:p>
        </p:txBody>
      </p:sp>
      <p:sp>
        <p:nvSpPr>
          <p:cNvPr id="5" name="Footer Placeholder 4">
            <a:extLst>
              <a:ext uri="{FF2B5EF4-FFF2-40B4-BE49-F238E27FC236}">
                <a16:creationId xmlns:a16="http://schemas.microsoft.com/office/drawing/2014/main" id="{CF341CB6-503E-BE1E-E100-A49F7C466E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77BB35-50A9-169C-6CE6-6CE8A66ED93A}"/>
              </a:ext>
            </a:extLst>
          </p:cNvPr>
          <p:cNvSpPr>
            <a:spLocks noGrp="1"/>
          </p:cNvSpPr>
          <p:nvPr>
            <p:ph type="sldNum" sz="quarter" idx="12"/>
          </p:nvPr>
        </p:nvSpPr>
        <p:spPr/>
        <p:txBody>
          <a:bodyPr/>
          <a:lstStyle/>
          <a:p>
            <a:fld id="{8DB198E1-4515-41A0-AE05-6B65193A29CB}" type="slidenum">
              <a:rPr lang="en-US" smtClean="0"/>
              <a:t>‹#›</a:t>
            </a:fld>
            <a:endParaRPr lang="en-US"/>
          </a:p>
        </p:txBody>
      </p:sp>
    </p:spTree>
    <p:extLst>
      <p:ext uri="{BB962C8B-B14F-4D97-AF65-F5344CB8AC3E}">
        <p14:creationId xmlns:p14="http://schemas.microsoft.com/office/powerpoint/2010/main" val="4016731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B7CA04-BCC6-16A7-ED05-B5512B7E64E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7A1BEEF-3FE1-151D-EA4C-104700EA81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C04BBA-F1AE-4237-FFEC-9595E721B59B}"/>
              </a:ext>
            </a:extLst>
          </p:cNvPr>
          <p:cNvSpPr>
            <a:spLocks noGrp="1"/>
          </p:cNvSpPr>
          <p:nvPr>
            <p:ph type="dt" sz="half" idx="10"/>
          </p:nvPr>
        </p:nvSpPr>
        <p:spPr/>
        <p:txBody>
          <a:bodyPr/>
          <a:lstStyle/>
          <a:p>
            <a:fld id="{2DAB478E-1B20-40C8-89DF-91FDA9FB117A}" type="datetimeFigureOut">
              <a:rPr lang="en-US" smtClean="0"/>
              <a:t>6/24/2026</a:t>
            </a:fld>
            <a:endParaRPr lang="en-US"/>
          </a:p>
        </p:txBody>
      </p:sp>
      <p:sp>
        <p:nvSpPr>
          <p:cNvPr id="5" name="Footer Placeholder 4">
            <a:extLst>
              <a:ext uri="{FF2B5EF4-FFF2-40B4-BE49-F238E27FC236}">
                <a16:creationId xmlns:a16="http://schemas.microsoft.com/office/drawing/2014/main" id="{9E8C5136-C431-81B3-A032-C91993A2F4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4C2F2C-3057-B1B2-EECF-4B10F6D6B65A}"/>
              </a:ext>
            </a:extLst>
          </p:cNvPr>
          <p:cNvSpPr>
            <a:spLocks noGrp="1"/>
          </p:cNvSpPr>
          <p:nvPr>
            <p:ph type="sldNum" sz="quarter" idx="12"/>
          </p:nvPr>
        </p:nvSpPr>
        <p:spPr/>
        <p:txBody>
          <a:bodyPr/>
          <a:lstStyle/>
          <a:p>
            <a:fld id="{8DB198E1-4515-41A0-AE05-6B65193A29CB}" type="slidenum">
              <a:rPr lang="en-US" smtClean="0"/>
              <a:t>‹#›</a:t>
            </a:fld>
            <a:endParaRPr lang="en-US"/>
          </a:p>
        </p:txBody>
      </p:sp>
    </p:spTree>
    <p:extLst>
      <p:ext uri="{BB962C8B-B14F-4D97-AF65-F5344CB8AC3E}">
        <p14:creationId xmlns:p14="http://schemas.microsoft.com/office/powerpoint/2010/main" val="2963731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D85A0-ABD6-ADE9-75B7-BDF4007C66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82B2EB-1CFF-5238-9522-7AC7C81523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BAF9D5-BE57-07CA-853A-63EE24139534}"/>
              </a:ext>
            </a:extLst>
          </p:cNvPr>
          <p:cNvSpPr>
            <a:spLocks noGrp="1"/>
          </p:cNvSpPr>
          <p:nvPr>
            <p:ph type="dt" sz="half" idx="10"/>
          </p:nvPr>
        </p:nvSpPr>
        <p:spPr/>
        <p:txBody>
          <a:bodyPr/>
          <a:lstStyle/>
          <a:p>
            <a:fld id="{2DAB478E-1B20-40C8-89DF-91FDA9FB117A}" type="datetimeFigureOut">
              <a:rPr lang="en-US" smtClean="0"/>
              <a:t>6/24/2026</a:t>
            </a:fld>
            <a:endParaRPr lang="en-US"/>
          </a:p>
        </p:txBody>
      </p:sp>
      <p:sp>
        <p:nvSpPr>
          <p:cNvPr id="5" name="Footer Placeholder 4">
            <a:extLst>
              <a:ext uri="{FF2B5EF4-FFF2-40B4-BE49-F238E27FC236}">
                <a16:creationId xmlns:a16="http://schemas.microsoft.com/office/drawing/2014/main" id="{C968AAF8-D61D-FD56-6584-FE3D3CEC9A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7A2492-7D41-739A-0833-9157C89CD701}"/>
              </a:ext>
            </a:extLst>
          </p:cNvPr>
          <p:cNvSpPr>
            <a:spLocks noGrp="1"/>
          </p:cNvSpPr>
          <p:nvPr>
            <p:ph type="sldNum" sz="quarter" idx="12"/>
          </p:nvPr>
        </p:nvSpPr>
        <p:spPr/>
        <p:txBody>
          <a:bodyPr/>
          <a:lstStyle/>
          <a:p>
            <a:fld id="{8DB198E1-4515-41A0-AE05-6B65193A29CB}" type="slidenum">
              <a:rPr lang="en-US" smtClean="0"/>
              <a:t>‹#›</a:t>
            </a:fld>
            <a:endParaRPr lang="en-US"/>
          </a:p>
        </p:txBody>
      </p:sp>
    </p:spTree>
    <p:extLst>
      <p:ext uri="{BB962C8B-B14F-4D97-AF65-F5344CB8AC3E}">
        <p14:creationId xmlns:p14="http://schemas.microsoft.com/office/powerpoint/2010/main" val="979273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554CA-6737-7514-8026-4418464214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6C6216-9120-7256-AC5A-C0069ED852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71C8BE-4381-EA75-03C5-B957FB85DC53}"/>
              </a:ext>
            </a:extLst>
          </p:cNvPr>
          <p:cNvSpPr>
            <a:spLocks noGrp="1"/>
          </p:cNvSpPr>
          <p:nvPr>
            <p:ph type="dt" sz="half" idx="10"/>
          </p:nvPr>
        </p:nvSpPr>
        <p:spPr/>
        <p:txBody>
          <a:bodyPr/>
          <a:lstStyle/>
          <a:p>
            <a:fld id="{2DAB478E-1B20-40C8-89DF-91FDA9FB117A}" type="datetimeFigureOut">
              <a:rPr lang="en-US" smtClean="0"/>
              <a:t>6/24/2026</a:t>
            </a:fld>
            <a:endParaRPr lang="en-US"/>
          </a:p>
        </p:txBody>
      </p:sp>
      <p:sp>
        <p:nvSpPr>
          <p:cNvPr id="5" name="Footer Placeholder 4">
            <a:extLst>
              <a:ext uri="{FF2B5EF4-FFF2-40B4-BE49-F238E27FC236}">
                <a16:creationId xmlns:a16="http://schemas.microsoft.com/office/drawing/2014/main" id="{2AED80A7-A17A-42BD-916A-E7246F32DE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C02EDB-097D-2A5F-8A1B-6FF07551F0AF}"/>
              </a:ext>
            </a:extLst>
          </p:cNvPr>
          <p:cNvSpPr>
            <a:spLocks noGrp="1"/>
          </p:cNvSpPr>
          <p:nvPr>
            <p:ph type="sldNum" sz="quarter" idx="12"/>
          </p:nvPr>
        </p:nvSpPr>
        <p:spPr/>
        <p:txBody>
          <a:bodyPr/>
          <a:lstStyle/>
          <a:p>
            <a:fld id="{8DB198E1-4515-41A0-AE05-6B65193A29CB}" type="slidenum">
              <a:rPr lang="en-US" smtClean="0"/>
              <a:t>‹#›</a:t>
            </a:fld>
            <a:endParaRPr lang="en-US"/>
          </a:p>
        </p:txBody>
      </p:sp>
    </p:spTree>
    <p:extLst>
      <p:ext uri="{BB962C8B-B14F-4D97-AF65-F5344CB8AC3E}">
        <p14:creationId xmlns:p14="http://schemas.microsoft.com/office/powerpoint/2010/main" val="927519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6A591-6718-C564-0DE6-44EF42FFFB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E43CB5-C687-1E27-9DAB-173B72ECA7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375954-AE03-39C7-B0BC-076856B6848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0959F4-86D3-2D07-99B1-6F84F13F6EB4}"/>
              </a:ext>
            </a:extLst>
          </p:cNvPr>
          <p:cNvSpPr>
            <a:spLocks noGrp="1"/>
          </p:cNvSpPr>
          <p:nvPr>
            <p:ph type="dt" sz="half" idx="10"/>
          </p:nvPr>
        </p:nvSpPr>
        <p:spPr/>
        <p:txBody>
          <a:bodyPr/>
          <a:lstStyle/>
          <a:p>
            <a:fld id="{2DAB478E-1B20-40C8-89DF-91FDA9FB117A}" type="datetimeFigureOut">
              <a:rPr lang="en-US" smtClean="0"/>
              <a:t>6/24/2026</a:t>
            </a:fld>
            <a:endParaRPr lang="en-US"/>
          </a:p>
        </p:txBody>
      </p:sp>
      <p:sp>
        <p:nvSpPr>
          <p:cNvPr id="6" name="Footer Placeholder 5">
            <a:extLst>
              <a:ext uri="{FF2B5EF4-FFF2-40B4-BE49-F238E27FC236}">
                <a16:creationId xmlns:a16="http://schemas.microsoft.com/office/drawing/2014/main" id="{2B1E7D5C-0716-464B-ED61-E6625DBF4D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ABD88D-B52E-3CD2-515C-A7CE55F240B1}"/>
              </a:ext>
            </a:extLst>
          </p:cNvPr>
          <p:cNvSpPr>
            <a:spLocks noGrp="1"/>
          </p:cNvSpPr>
          <p:nvPr>
            <p:ph type="sldNum" sz="quarter" idx="12"/>
          </p:nvPr>
        </p:nvSpPr>
        <p:spPr/>
        <p:txBody>
          <a:bodyPr/>
          <a:lstStyle/>
          <a:p>
            <a:fld id="{8DB198E1-4515-41A0-AE05-6B65193A29CB}" type="slidenum">
              <a:rPr lang="en-US" smtClean="0"/>
              <a:t>‹#›</a:t>
            </a:fld>
            <a:endParaRPr lang="en-US"/>
          </a:p>
        </p:txBody>
      </p:sp>
    </p:spTree>
    <p:extLst>
      <p:ext uri="{BB962C8B-B14F-4D97-AF65-F5344CB8AC3E}">
        <p14:creationId xmlns:p14="http://schemas.microsoft.com/office/powerpoint/2010/main" val="3878003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A4B17-F99C-E5D6-9D5C-E7C635CEAB5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D9278C-9F7B-FF3D-A838-9FE440FE05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97E8FD-1591-9CE0-41AD-85E1BB8004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F60198-3135-8E69-50B8-33872B0CF8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69F0E4-ED70-6C90-22DD-575BEFB604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DE66E7-4A51-5031-49A8-AEB78ADB68EA}"/>
              </a:ext>
            </a:extLst>
          </p:cNvPr>
          <p:cNvSpPr>
            <a:spLocks noGrp="1"/>
          </p:cNvSpPr>
          <p:nvPr>
            <p:ph type="dt" sz="half" idx="10"/>
          </p:nvPr>
        </p:nvSpPr>
        <p:spPr/>
        <p:txBody>
          <a:bodyPr/>
          <a:lstStyle/>
          <a:p>
            <a:fld id="{2DAB478E-1B20-40C8-89DF-91FDA9FB117A}" type="datetimeFigureOut">
              <a:rPr lang="en-US" smtClean="0"/>
              <a:t>6/24/2026</a:t>
            </a:fld>
            <a:endParaRPr lang="en-US"/>
          </a:p>
        </p:txBody>
      </p:sp>
      <p:sp>
        <p:nvSpPr>
          <p:cNvPr id="8" name="Footer Placeholder 7">
            <a:extLst>
              <a:ext uri="{FF2B5EF4-FFF2-40B4-BE49-F238E27FC236}">
                <a16:creationId xmlns:a16="http://schemas.microsoft.com/office/drawing/2014/main" id="{5DB42B71-39F7-4036-560F-1911498E20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071DD12-0F89-1BC6-8BF1-81A438D19960}"/>
              </a:ext>
            </a:extLst>
          </p:cNvPr>
          <p:cNvSpPr>
            <a:spLocks noGrp="1"/>
          </p:cNvSpPr>
          <p:nvPr>
            <p:ph type="sldNum" sz="quarter" idx="12"/>
          </p:nvPr>
        </p:nvSpPr>
        <p:spPr/>
        <p:txBody>
          <a:bodyPr/>
          <a:lstStyle/>
          <a:p>
            <a:fld id="{8DB198E1-4515-41A0-AE05-6B65193A29CB}" type="slidenum">
              <a:rPr lang="en-US" smtClean="0"/>
              <a:t>‹#›</a:t>
            </a:fld>
            <a:endParaRPr lang="en-US"/>
          </a:p>
        </p:txBody>
      </p:sp>
    </p:spTree>
    <p:extLst>
      <p:ext uri="{BB962C8B-B14F-4D97-AF65-F5344CB8AC3E}">
        <p14:creationId xmlns:p14="http://schemas.microsoft.com/office/powerpoint/2010/main" val="1415624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0D7ED-3254-2986-D56F-3062BF4E24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48BD0E-3253-B468-0068-F893BE6BAAE2}"/>
              </a:ext>
            </a:extLst>
          </p:cNvPr>
          <p:cNvSpPr>
            <a:spLocks noGrp="1"/>
          </p:cNvSpPr>
          <p:nvPr>
            <p:ph type="dt" sz="half" idx="10"/>
          </p:nvPr>
        </p:nvSpPr>
        <p:spPr/>
        <p:txBody>
          <a:bodyPr/>
          <a:lstStyle/>
          <a:p>
            <a:fld id="{2DAB478E-1B20-40C8-89DF-91FDA9FB117A}" type="datetimeFigureOut">
              <a:rPr lang="en-US" smtClean="0"/>
              <a:t>6/24/2026</a:t>
            </a:fld>
            <a:endParaRPr lang="en-US"/>
          </a:p>
        </p:txBody>
      </p:sp>
      <p:sp>
        <p:nvSpPr>
          <p:cNvPr id="4" name="Footer Placeholder 3">
            <a:extLst>
              <a:ext uri="{FF2B5EF4-FFF2-40B4-BE49-F238E27FC236}">
                <a16:creationId xmlns:a16="http://schemas.microsoft.com/office/drawing/2014/main" id="{D0D311F8-D1BC-3BA5-81F4-B97D2E7FD7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DD797F2-2044-EDCF-C7A7-DC03A0279B3A}"/>
              </a:ext>
            </a:extLst>
          </p:cNvPr>
          <p:cNvSpPr>
            <a:spLocks noGrp="1"/>
          </p:cNvSpPr>
          <p:nvPr>
            <p:ph type="sldNum" sz="quarter" idx="12"/>
          </p:nvPr>
        </p:nvSpPr>
        <p:spPr/>
        <p:txBody>
          <a:bodyPr/>
          <a:lstStyle/>
          <a:p>
            <a:fld id="{8DB198E1-4515-41A0-AE05-6B65193A29CB}" type="slidenum">
              <a:rPr lang="en-US" smtClean="0"/>
              <a:t>‹#›</a:t>
            </a:fld>
            <a:endParaRPr lang="en-US"/>
          </a:p>
        </p:txBody>
      </p:sp>
    </p:spTree>
    <p:extLst>
      <p:ext uri="{BB962C8B-B14F-4D97-AF65-F5344CB8AC3E}">
        <p14:creationId xmlns:p14="http://schemas.microsoft.com/office/powerpoint/2010/main" val="1244226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8879A-536A-490B-0184-EB82C9B7995B}"/>
              </a:ext>
            </a:extLst>
          </p:cNvPr>
          <p:cNvSpPr>
            <a:spLocks noGrp="1"/>
          </p:cNvSpPr>
          <p:nvPr>
            <p:ph type="dt" sz="half" idx="10"/>
          </p:nvPr>
        </p:nvSpPr>
        <p:spPr/>
        <p:txBody>
          <a:bodyPr/>
          <a:lstStyle/>
          <a:p>
            <a:fld id="{2DAB478E-1B20-40C8-89DF-91FDA9FB117A}" type="datetimeFigureOut">
              <a:rPr lang="en-US" smtClean="0"/>
              <a:t>6/24/2026</a:t>
            </a:fld>
            <a:endParaRPr lang="en-US"/>
          </a:p>
        </p:txBody>
      </p:sp>
      <p:sp>
        <p:nvSpPr>
          <p:cNvPr id="3" name="Footer Placeholder 2">
            <a:extLst>
              <a:ext uri="{FF2B5EF4-FFF2-40B4-BE49-F238E27FC236}">
                <a16:creationId xmlns:a16="http://schemas.microsoft.com/office/drawing/2014/main" id="{9CB693C6-8961-07BE-0876-56F963A4B8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C7030C1-07A0-7D30-7081-0E9C1D29DA6C}"/>
              </a:ext>
            </a:extLst>
          </p:cNvPr>
          <p:cNvSpPr>
            <a:spLocks noGrp="1"/>
          </p:cNvSpPr>
          <p:nvPr>
            <p:ph type="sldNum" sz="quarter" idx="12"/>
          </p:nvPr>
        </p:nvSpPr>
        <p:spPr/>
        <p:txBody>
          <a:bodyPr/>
          <a:lstStyle/>
          <a:p>
            <a:fld id="{8DB198E1-4515-41A0-AE05-6B65193A29CB}" type="slidenum">
              <a:rPr lang="en-US" smtClean="0"/>
              <a:t>‹#›</a:t>
            </a:fld>
            <a:endParaRPr lang="en-US"/>
          </a:p>
        </p:txBody>
      </p:sp>
    </p:spTree>
    <p:extLst>
      <p:ext uri="{BB962C8B-B14F-4D97-AF65-F5344CB8AC3E}">
        <p14:creationId xmlns:p14="http://schemas.microsoft.com/office/powerpoint/2010/main" val="1497508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61D4E-A2AA-AF33-F393-304EB86093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F1EAEF2-E132-DE81-C06A-8BD16C8910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4FEAC8-C6A6-7D27-40E3-A25238EC7D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F67B13-F0DB-E9E8-51FD-BF73C3674DD3}"/>
              </a:ext>
            </a:extLst>
          </p:cNvPr>
          <p:cNvSpPr>
            <a:spLocks noGrp="1"/>
          </p:cNvSpPr>
          <p:nvPr>
            <p:ph type="dt" sz="half" idx="10"/>
          </p:nvPr>
        </p:nvSpPr>
        <p:spPr/>
        <p:txBody>
          <a:bodyPr/>
          <a:lstStyle/>
          <a:p>
            <a:fld id="{2DAB478E-1B20-40C8-89DF-91FDA9FB117A}" type="datetimeFigureOut">
              <a:rPr lang="en-US" smtClean="0"/>
              <a:t>6/24/2026</a:t>
            </a:fld>
            <a:endParaRPr lang="en-US"/>
          </a:p>
        </p:txBody>
      </p:sp>
      <p:sp>
        <p:nvSpPr>
          <p:cNvPr id="6" name="Footer Placeholder 5">
            <a:extLst>
              <a:ext uri="{FF2B5EF4-FFF2-40B4-BE49-F238E27FC236}">
                <a16:creationId xmlns:a16="http://schemas.microsoft.com/office/drawing/2014/main" id="{434E9D50-F2A1-4FF2-EB8E-7710646253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035727-825E-3D41-DAD0-A943B6CFEAC3}"/>
              </a:ext>
            </a:extLst>
          </p:cNvPr>
          <p:cNvSpPr>
            <a:spLocks noGrp="1"/>
          </p:cNvSpPr>
          <p:nvPr>
            <p:ph type="sldNum" sz="quarter" idx="12"/>
          </p:nvPr>
        </p:nvSpPr>
        <p:spPr/>
        <p:txBody>
          <a:bodyPr/>
          <a:lstStyle/>
          <a:p>
            <a:fld id="{8DB198E1-4515-41A0-AE05-6B65193A29CB}" type="slidenum">
              <a:rPr lang="en-US" smtClean="0"/>
              <a:t>‹#›</a:t>
            </a:fld>
            <a:endParaRPr lang="en-US"/>
          </a:p>
        </p:txBody>
      </p:sp>
    </p:spTree>
    <p:extLst>
      <p:ext uri="{BB962C8B-B14F-4D97-AF65-F5344CB8AC3E}">
        <p14:creationId xmlns:p14="http://schemas.microsoft.com/office/powerpoint/2010/main" val="726326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DF4CB-EFE5-27D2-5A37-617763A401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6B4752-4FD7-DDD8-A1FF-033FD6E4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9D8411-D3E3-DFC8-864C-D92D2B08EE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184D9E-CBF1-1DC7-740A-FF99C8DAA0F1}"/>
              </a:ext>
            </a:extLst>
          </p:cNvPr>
          <p:cNvSpPr>
            <a:spLocks noGrp="1"/>
          </p:cNvSpPr>
          <p:nvPr>
            <p:ph type="dt" sz="half" idx="10"/>
          </p:nvPr>
        </p:nvSpPr>
        <p:spPr/>
        <p:txBody>
          <a:bodyPr/>
          <a:lstStyle/>
          <a:p>
            <a:fld id="{2DAB478E-1B20-40C8-89DF-91FDA9FB117A}" type="datetimeFigureOut">
              <a:rPr lang="en-US" smtClean="0"/>
              <a:t>6/24/2026</a:t>
            </a:fld>
            <a:endParaRPr lang="en-US"/>
          </a:p>
        </p:txBody>
      </p:sp>
      <p:sp>
        <p:nvSpPr>
          <p:cNvPr id="6" name="Footer Placeholder 5">
            <a:extLst>
              <a:ext uri="{FF2B5EF4-FFF2-40B4-BE49-F238E27FC236}">
                <a16:creationId xmlns:a16="http://schemas.microsoft.com/office/drawing/2014/main" id="{BC40BDE8-9CE4-1307-CCC0-2D389E8C81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6A57E9-D123-CBB6-FFC3-0F3384AE6497}"/>
              </a:ext>
            </a:extLst>
          </p:cNvPr>
          <p:cNvSpPr>
            <a:spLocks noGrp="1"/>
          </p:cNvSpPr>
          <p:nvPr>
            <p:ph type="sldNum" sz="quarter" idx="12"/>
          </p:nvPr>
        </p:nvSpPr>
        <p:spPr/>
        <p:txBody>
          <a:bodyPr/>
          <a:lstStyle/>
          <a:p>
            <a:fld id="{8DB198E1-4515-41A0-AE05-6B65193A29CB}" type="slidenum">
              <a:rPr lang="en-US" smtClean="0"/>
              <a:t>‹#›</a:t>
            </a:fld>
            <a:endParaRPr lang="en-US"/>
          </a:p>
        </p:txBody>
      </p:sp>
    </p:spTree>
    <p:extLst>
      <p:ext uri="{BB962C8B-B14F-4D97-AF65-F5344CB8AC3E}">
        <p14:creationId xmlns:p14="http://schemas.microsoft.com/office/powerpoint/2010/main" val="3744835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8CE97F-457D-EDF5-7A29-9201017A67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A2448D-1754-79C8-9B3C-DF675D4AE5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9C4634-7F75-EE31-6C21-EE681FD5DA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B478E-1B20-40C8-89DF-91FDA9FB117A}" type="datetimeFigureOut">
              <a:rPr lang="en-US" smtClean="0"/>
              <a:t>6/24/2026</a:t>
            </a:fld>
            <a:endParaRPr lang="en-US"/>
          </a:p>
        </p:txBody>
      </p:sp>
      <p:sp>
        <p:nvSpPr>
          <p:cNvPr id="5" name="Footer Placeholder 4">
            <a:extLst>
              <a:ext uri="{FF2B5EF4-FFF2-40B4-BE49-F238E27FC236}">
                <a16:creationId xmlns:a16="http://schemas.microsoft.com/office/drawing/2014/main" id="{A3800A15-0A1D-36CE-CAEA-6C5298EC2C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9CB4B6-E81F-85BF-754C-1F69030C62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198E1-4515-41A0-AE05-6B65193A29CB}" type="slidenum">
              <a:rPr lang="en-US" smtClean="0"/>
              <a:t>‹#›</a:t>
            </a:fld>
            <a:endParaRPr lang="en-US"/>
          </a:p>
        </p:txBody>
      </p:sp>
    </p:spTree>
    <p:extLst>
      <p:ext uri="{BB962C8B-B14F-4D97-AF65-F5344CB8AC3E}">
        <p14:creationId xmlns:p14="http://schemas.microsoft.com/office/powerpoint/2010/main" val="3812570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microsoft.com/office/2018/10/relationships/comments" Target="../comments/modernComment_136_2592353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ebdcu.musc.edu/login.asp"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thopyaj@ucmail.uc.edu" TargetMode="External"/><Relationship Id="rId7" Type="http://schemas.openxmlformats.org/officeDocument/2006/relationships/image" Target="../media/image3.png"/><Relationship Id="rId2" Type="http://schemas.openxmlformats.org/officeDocument/2006/relationships/hyperlink" Target="mailto:aragonra@ucmail.uc.edu" TargetMode="External"/><Relationship Id="rId1" Type="http://schemas.openxmlformats.org/officeDocument/2006/relationships/slideLayout" Target="../slideLayouts/slideLayout2.xml"/><Relationship Id="rId6" Type="http://schemas.openxmlformats.org/officeDocument/2006/relationships/hyperlink" Target="mailto:sister-trial@ucmail.uc.edu" TargetMode="External"/><Relationship Id="rId5" Type="http://schemas.openxmlformats.org/officeDocument/2006/relationships/hyperlink" Target="mailto:kowalsla@musc.edu" TargetMode="External"/><Relationship Id="rId4" Type="http://schemas.openxmlformats.org/officeDocument/2006/relationships/hyperlink" Target="mailto:luckmann@musc.edu" TargetMode="Externa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hyperlink" Target="https://pixabay.com/en/question-problem-think-thinking-622164/"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descr="A blue and white logo">
            <a:extLst>
              <a:ext uri="{FF2B5EF4-FFF2-40B4-BE49-F238E27FC236}">
                <a16:creationId xmlns:a16="http://schemas.microsoft.com/office/drawing/2014/main" id="{44063735-73D4-360F-735F-2E67EBACCF15}"/>
              </a:ext>
            </a:extLst>
          </p:cNvPr>
          <p:cNvPicPr>
            <a:picLocks noChangeAspect="1"/>
          </p:cNvPicPr>
          <p:nvPr/>
        </p:nvPicPr>
        <p:blipFill rotWithShape="1">
          <a:blip r:embed="rId2">
            <a:extLst>
              <a:ext uri="{28A0092B-C50C-407E-A947-70E740481C1C}">
                <a14:useLocalDpi xmlns:a14="http://schemas.microsoft.com/office/drawing/2010/main" val="0"/>
              </a:ext>
            </a:extLst>
          </a:blip>
          <a:srcRect t="2174"/>
          <a:stretch/>
        </p:blipFill>
        <p:spPr>
          <a:xfrm>
            <a:off x="20" y="10"/>
            <a:ext cx="12191980" cy="6857990"/>
          </a:xfrm>
          <a:prstGeom prst="rect">
            <a:avLst/>
          </a:prstGeom>
        </p:spPr>
      </p:pic>
      <p:sp>
        <p:nvSpPr>
          <p:cNvPr id="14" name="Rectangle 13">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6E505F-3980-7AC3-3E9E-D62E63564FD3}"/>
              </a:ext>
            </a:extLst>
          </p:cNvPr>
          <p:cNvSpPr>
            <a:spLocks noGrp="1"/>
          </p:cNvSpPr>
          <p:nvPr>
            <p:ph type="title"/>
          </p:nvPr>
        </p:nvSpPr>
        <p:spPr>
          <a:xfrm>
            <a:off x="523875" y="5317240"/>
            <a:ext cx="11210925" cy="744836"/>
          </a:xfrm>
        </p:spPr>
        <p:txBody>
          <a:bodyPr>
            <a:normAutofit/>
          </a:bodyPr>
          <a:lstStyle/>
          <a:p>
            <a:pPr algn="ctr"/>
            <a:r>
              <a:rPr lang="en-US" sz="3600" u="sng">
                <a:solidFill>
                  <a:schemeClr val="tx1">
                    <a:lumMod val="85000"/>
                    <a:lumOff val="15000"/>
                  </a:schemeClr>
                </a:solidFill>
              </a:rPr>
              <a:t>S</a:t>
            </a:r>
            <a:r>
              <a:rPr lang="en-US" sz="3600">
                <a:solidFill>
                  <a:schemeClr val="tx1">
                    <a:lumMod val="85000"/>
                    <a:lumOff val="15000"/>
                  </a:schemeClr>
                </a:solidFill>
              </a:rPr>
              <a:t>trategy for </a:t>
            </a:r>
            <a:r>
              <a:rPr lang="en-US" sz="3600" u="sng">
                <a:solidFill>
                  <a:schemeClr val="tx1">
                    <a:lumMod val="85000"/>
                    <a:lumOff val="15000"/>
                  </a:schemeClr>
                </a:solidFill>
              </a:rPr>
              <a:t>I</a:t>
            </a:r>
            <a:r>
              <a:rPr lang="en-US" sz="3600">
                <a:solidFill>
                  <a:schemeClr val="tx1">
                    <a:lumMod val="85000"/>
                    <a:lumOff val="15000"/>
                  </a:schemeClr>
                </a:solidFill>
              </a:rPr>
              <a:t>mproving </a:t>
            </a:r>
            <a:r>
              <a:rPr lang="en-US" sz="3600" u="sng">
                <a:solidFill>
                  <a:schemeClr val="tx1">
                    <a:lumMod val="85000"/>
                    <a:lumOff val="15000"/>
                  </a:schemeClr>
                </a:solidFill>
              </a:rPr>
              <a:t>S</a:t>
            </a:r>
            <a:r>
              <a:rPr lang="en-US" sz="3600">
                <a:solidFill>
                  <a:schemeClr val="tx1">
                    <a:lumMod val="85000"/>
                    <a:lumOff val="15000"/>
                  </a:schemeClr>
                </a:solidFill>
              </a:rPr>
              <a:t>troke </a:t>
            </a:r>
            <a:r>
              <a:rPr lang="en-US" sz="3600" u="sng">
                <a:solidFill>
                  <a:schemeClr val="tx1">
                    <a:lumMod val="85000"/>
                    <a:lumOff val="15000"/>
                  </a:schemeClr>
                </a:solidFill>
              </a:rPr>
              <a:t>T</a:t>
            </a:r>
            <a:r>
              <a:rPr lang="en-US" sz="3600">
                <a:solidFill>
                  <a:schemeClr val="tx1">
                    <a:lumMod val="85000"/>
                    <a:lumOff val="15000"/>
                  </a:schemeClr>
                </a:solidFill>
              </a:rPr>
              <a:t>reatment </a:t>
            </a:r>
            <a:r>
              <a:rPr lang="en-US" sz="3600" u="sng">
                <a:solidFill>
                  <a:schemeClr val="tx1">
                    <a:lumMod val="85000"/>
                    <a:lumOff val="15000"/>
                  </a:schemeClr>
                </a:solidFill>
              </a:rPr>
              <a:t>R</a:t>
            </a:r>
            <a:r>
              <a:rPr lang="en-US" sz="3600">
                <a:solidFill>
                  <a:schemeClr val="tx1">
                    <a:lumMod val="85000"/>
                    <a:lumOff val="15000"/>
                  </a:schemeClr>
                </a:solidFill>
              </a:rPr>
              <a:t>esponse </a:t>
            </a:r>
          </a:p>
        </p:txBody>
      </p:sp>
      <p:cxnSp>
        <p:nvCxnSpPr>
          <p:cNvPr id="16" name="Straight Connector 15">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2270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C274E7-A973-82DB-3677-7610CA4B57FF}"/>
              </a:ext>
            </a:extLst>
          </p:cNvPr>
          <p:cNvSpPr>
            <a:spLocks noGrp="1"/>
          </p:cNvSpPr>
          <p:nvPr>
            <p:ph type="title"/>
          </p:nvPr>
        </p:nvSpPr>
        <p:spPr>
          <a:xfrm>
            <a:off x="555812" y="248038"/>
            <a:ext cx="7362633" cy="1159200"/>
          </a:xfrm>
        </p:spPr>
        <p:txBody>
          <a:bodyPr vert="horz" lIns="91440" tIns="45720" rIns="91440" bIns="45720" rtlCol="0" anchor="ctr">
            <a:normAutofit/>
          </a:bodyPr>
          <a:lstStyle/>
          <a:p>
            <a:r>
              <a:rPr lang="en-US" sz="4000" kern="1200" dirty="0">
                <a:solidFill>
                  <a:srgbClr val="FFFFFF"/>
                </a:solidFill>
                <a:latin typeface="+mj-lt"/>
                <a:ea typeface="+mj-ea"/>
                <a:cs typeface="+mj-cs"/>
              </a:rPr>
              <a:t>Screen Failures</a:t>
            </a:r>
          </a:p>
        </p:txBody>
      </p:sp>
      <p:pic>
        <p:nvPicPr>
          <p:cNvPr id="6" name="Picture 5">
            <a:extLst>
              <a:ext uri="{FF2B5EF4-FFF2-40B4-BE49-F238E27FC236}">
                <a16:creationId xmlns:a16="http://schemas.microsoft.com/office/drawing/2014/main" id="{E229C297-6538-D1F1-A8C5-275C07E5E479}"/>
              </a:ext>
            </a:extLst>
          </p:cNvPr>
          <p:cNvPicPr>
            <a:picLocks noChangeAspect="1"/>
          </p:cNvPicPr>
          <p:nvPr/>
        </p:nvPicPr>
        <p:blipFill>
          <a:blip r:embed="rId2"/>
          <a:stretch>
            <a:fillRect/>
          </a:stretch>
        </p:blipFill>
        <p:spPr>
          <a:xfrm>
            <a:off x="10449963" y="133064"/>
            <a:ext cx="1341236" cy="1274174"/>
          </a:xfrm>
          <a:prstGeom prst="rect">
            <a:avLst/>
          </a:prstGeom>
        </p:spPr>
      </p:pic>
      <p:sp>
        <p:nvSpPr>
          <p:cNvPr id="4" name="TextBox 3">
            <a:extLst>
              <a:ext uri="{FF2B5EF4-FFF2-40B4-BE49-F238E27FC236}">
                <a16:creationId xmlns:a16="http://schemas.microsoft.com/office/drawing/2014/main" id="{53704E34-EB7F-9E16-3CB6-4CA1F9C02BAA}"/>
              </a:ext>
            </a:extLst>
          </p:cNvPr>
          <p:cNvSpPr txBox="1"/>
          <p:nvPr/>
        </p:nvSpPr>
        <p:spPr>
          <a:xfrm>
            <a:off x="641227" y="3205698"/>
            <a:ext cx="5143757" cy="3477875"/>
          </a:xfrm>
          <a:prstGeom prst="rect">
            <a:avLst/>
          </a:prstGeom>
          <a:noFill/>
        </p:spPr>
        <p:txBody>
          <a:bodyPr wrap="square">
            <a:spAutoFit/>
          </a:bodyPr>
          <a:lstStyle/>
          <a:p>
            <a:pPr lvl="0"/>
            <a:r>
              <a:rPr lang="en-US" sz="2200" b="1" dirty="0">
                <a:latin typeface="Calibri" panose="020F0502020204030204" pitchFamily="34" charset="0"/>
                <a:ea typeface="Calibri" panose="020F0502020204030204" pitchFamily="34" charset="0"/>
                <a:cs typeface="Calibri" panose="020F0502020204030204" pitchFamily="34" charset="0"/>
              </a:rPr>
              <a:t>Who to enter in the screening log?</a:t>
            </a:r>
          </a:p>
          <a:p>
            <a:pPr lvl="0"/>
            <a:endParaRPr lang="en-US" dirty="0">
              <a:latin typeface="Calibri" panose="020F0502020204030204" pitchFamily="34" charset="0"/>
              <a:ea typeface="Calibri" panose="020F0502020204030204" pitchFamily="34" charset="0"/>
              <a:cs typeface="Calibri" panose="020F0502020204030204" pitchFamily="34" charset="0"/>
            </a:endParaRPr>
          </a:p>
          <a:p>
            <a:pPr marL="285750" lvl="0" indent="-285750">
              <a:buFont typeface="Wingdings" pitchFamily="2" charset="2"/>
              <a:buChar char="ü"/>
            </a:pPr>
            <a:r>
              <a:rPr lang="en-US" sz="2000" dirty="0">
                <a:latin typeface="Calibri" panose="020F0502020204030204" pitchFamily="34" charset="0"/>
                <a:ea typeface="Calibri" panose="020F0502020204030204" pitchFamily="34" charset="0"/>
                <a:cs typeface="Calibri" panose="020F0502020204030204" pitchFamily="34" charset="0"/>
              </a:rPr>
              <a:t>Acute ischemic stroke patients</a:t>
            </a:r>
          </a:p>
          <a:p>
            <a:pPr marL="285750" lvl="0" indent="-285750">
              <a:buFont typeface="Wingdings" pitchFamily="2" charset="2"/>
              <a:buChar char="ü"/>
            </a:pPr>
            <a:r>
              <a:rPr lang="en-US" sz="2000" dirty="0">
                <a:latin typeface="Calibri" panose="020F0502020204030204" pitchFamily="34" charset="0"/>
                <a:ea typeface="Calibri" panose="020F0502020204030204" pitchFamily="34" charset="0"/>
                <a:cs typeface="Calibri" panose="020F0502020204030204" pitchFamily="34" charset="0"/>
              </a:rPr>
              <a:t>Presented within 4-23 hours of last known well </a:t>
            </a:r>
          </a:p>
          <a:p>
            <a:pPr marL="285750" lvl="0" indent="-285750">
              <a:buFont typeface="Wingdings" pitchFamily="2" charset="2"/>
              <a:buChar char="ü"/>
            </a:pPr>
            <a:r>
              <a:rPr lang="en-US" sz="2000" dirty="0">
                <a:latin typeface="Calibri" panose="020F0502020204030204" pitchFamily="34" charset="0"/>
                <a:ea typeface="Calibri" panose="020F0502020204030204" pitchFamily="34" charset="0"/>
                <a:cs typeface="Calibri" panose="020F0502020204030204" pitchFamily="34" charset="0"/>
              </a:rPr>
              <a:t>Not treated with standard of care acute stroke reperfusion therapies, including thrombolysis and thrombectomy. </a:t>
            </a:r>
          </a:p>
          <a:p>
            <a:pPr marL="742950" lvl="1" indent="-285750">
              <a:buFont typeface="Wingdings" pitchFamily="2" charset="2"/>
              <a:buChar char="ü"/>
            </a:pPr>
            <a:r>
              <a:rPr lang="en-US" sz="2000" dirty="0">
                <a:latin typeface="Calibri" panose="020F0502020204030204" pitchFamily="34" charset="0"/>
                <a:ea typeface="Calibri" panose="020F0502020204030204" pitchFamily="34" charset="0"/>
                <a:cs typeface="Calibri" panose="020F0502020204030204" pitchFamily="34" charset="0"/>
              </a:rPr>
              <a:t>Except enter patients who received extended window thrombolysis from 9-23 hours from stroke onset/LKN. </a:t>
            </a:r>
          </a:p>
        </p:txBody>
      </p:sp>
      <p:sp>
        <p:nvSpPr>
          <p:cNvPr id="5" name="TextBox 4">
            <a:extLst>
              <a:ext uri="{FF2B5EF4-FFF2-40B4-BE49-F238E27FC236}">
                <a16:creationId xmlns:a16="http://schemas.microsoft.com/office/drawing/2014/main" id="{5F95670B-1251-9B3D-74BB-3FFB5A9A1106}"/>
              </a:ext>
            </a:extLst>
          </p:cNvPr>
          <p:cNvSpPr txBox="1"/>
          <p:nvPr/>
        </p:nvSpPr>
        <p:spPr>
          <a:xfrm>
            <a:off x="6407016" y="3205698"/>
            <a:ext cx="4377525" cy="1631216"/>
          </a:xfrm>
          <a:prstGeom prst="rect">
            <a:avLst/>
          </a:prstGeom>
          <a:noFill/>
        </p:spPr>
        <p:txBody>
          <a:bodyPr wrap="square">
            <a:spAutoFit/>
          </a:bodyPr>
          <a:lstStyle/>
          <a:p>
            <a:pPr lvl="0"/>
            <a:r>
              <a:rPr lang="en-US" sz="2200" b="1" dirty="0">
                <a:latin typeface="Calibri" panose="020F0502020204030204" pitchFamily="34" charset="0"/>
                <a:ea typeface="Calibri" panose="020F0502020204030204" pitchFamily="34" charset="0"/>
                <a:cs typeface="Calibri" panose="020F0502020204030204" pitchFamily="34" charset="0"/>
              </a:rPr>
              <a:t>What information to enter?</a:t>
            </a:r>
          </a:p>
          <a:p>
            <a:pPr lvl="0"/>
            <a:endParaRPr lang="en-US" dirty="0">
              <a:latin typeface="Calibri" panose="020F0502020204030204" pitchFamily="34" charset="0"/>
              <a:ea typeface="Calibri" panose="020F0502020204030204" pitchFamily="34" charset="0"/>
              <a:cs typeface="Calibri" panose="020F0502020204030204" pitchFamily="34" charset="0"/>
            </a:endParaRPr>
          </a:p>
          <a:p>
            <a:pPr marL="285750" lvl="0" indent="-285750">
              <a:buFont typeface="Wingdings" pitchFamily="2" charset="2"/>
              <a:buChar char="ü"/>
            </a:pPr>
            <a:r>
              <a:rPr lang="en-US" sz="2000" dirty="0">
                <a:latin typeface="Calibri" panose="020F0502020204030204" pitchFamily="34" charset="0"/>
                <a:ea typeface="Calibri" panose="020F0502020204030204" pitchFamily="34" charset="0"/>
                <a:cs typeface="Calibri" panose="020F0502020204030204" pitchFamily="34" charset="0"/>
              </a:rPr>
              <a:t>Demographics</a:t>
            </a:r>
          </a:p>
          <a:p>
            <a:pPr marL="285750" lvl="0" indent="-285750">
              <a:buFont typeface="Wingdings" pitchFamily="2" charset="2"/>
              <a:buChar char="ü"/>
            </a:pPr>
            <a:r>
              <a:rPr lang="en-US" sz="2000" dirty="0">
                <a:latin typeface="Calibri" panose="020F0502020204030204" pitchFamily="34" charset="0"/>
                <a:ea typeface="Calibri" panose="020F0502020204030204" pitchFamily="34" charset="0"/>
                <a:cs typeface="Calibri" panose="020F0502020204030204" pitchFamily="34" charset="0"/>
              </a:rPr>
              <a:t>Screen failure details</a:t>
            </a:r>
          </a:p>
          <a:p>
            <a:pPr marL="285750" lvl="0" indent="-285750">
              <a:buFont typeface="Wingdings" pitchFamily="2" charset="2"/>
              <a:buChar char="ü"/>
            </a:pPr>
            <a:r>
              <a:rPr lang="en-US" sz="2000" dirty="0">
                <a:latin typeface="Calibri" panose="020F0502020204030204" pitchFamily="34" charset="0"/>
                <a:ea typeface="Calibri" panose="020F0502020204030204" pitchFamily="34" charset="0"/>
                <a:cs typeface="Calibri" panose="020F0502020204030204" pitchFamily="34" charset="0"/>
              </a:rPr>
              <a:t>Eligibility criteria</a:t>
            </a:r>
          </a:p>
        </p:txBody>
      </p:sp>
      <p:sp>
        <p:nvSpPr>
          <p:cNvPr id="3" name="TextBox 2">
            <a:extLst>
              <a:ext uri="{FF2B5EF4-FFF2-40B4-BE49-F238E27FC236}">
                <a16:creationId xmlns:a16="http://schemas.microsoft.com/office/drawing/2014/main" id="{BF997C22-C92C-0EC8-D42D-013B4967B7C0}"/>
              </a:ext>
            </a:extLst>
          </p:cNvPr>
          <p:cNvSpPr txBox="1"/>
          <p:nvPr/>
        </p:nvSpPr>
        <p:spPr>
          <a:xfrm>
            <a:off x="555812" y="2034988"/>
            <a:ext cx="8346141" cy="738664"/>
          </a:xfrm>
          <a:prstGeom prst="rect">
            <a:avLst/>
          </a:prstGeom>
          <a:noFill/>
        </p:spPr>
        <p:txBody>
          <a:bodyPr wrap="square" rtlCol="0">
            <a:spAutoFit/>
          </a:bodyPr>
          <a:lstStyle/>
          <a:p>
            <a:r>
              <a:rPr lang="en-US" sz="2200" dirty="0"/>
              <a:t>The Screen Failure Log in WebDCU™ will be utilized for the SISTER study.</a:t>
            </a:r>
          </a:p>
          <a:p>
            <a:pPr marL="342900" indent="-342900">
              <a:buFont typeface="Wingdings" panose="05000000000000000000" pitchFamily="2" charset="2"/>
              <a:buChar char="ü"/>
            </a:pPr>
            <a:r>
              <a:rPr lang="en-US" sz="2000" dirty="0"/>
              <a:t>Screen failures are to be entered in real-time, not monthly.</a:t>
            </a:r>
          </a:p>
        </p:txBody>
      </p:sp>
    </p:spTree>
    <p:extLst>
      <p:ext uri="{BB962C8B-B14F-4D97-AF65-F5344CB8AC3E}">
        <p14:creationId xmlns:p14="http://schemas.microsoft.com/office/powerpoint/2010/main" val="3076773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C274E7-A973-82DB-3677-7610CA4B57FF}"/>
              </a:ext>
            </a:extLst>
          </p:cNvPr>
          <p:cNvSpPr>
            <a:spLocks noGrp="1"/>
          </p:cNvSpPr>
          <p:nvPr>
            <p:ph type="title"/>
          </p:nvPr>
        </p:nvSpPr>
        <p:spPr>
          <a:xfrm>
            <a:off x="400801" y="248038"/>
            <a:ext cx="7362633" cy="1159200"/>
          </a:xfrm>
        </p:spPr>
        <p:txBody>
          <a:bodyPr vert="horz" lIns="91440" tIns="45720" rIns="91440" bIns="45720" rtlCol="0" anchor="ctr">
            <a:normAutofit/>
          </a:bodyPr>
          <a:lstStyle/>
          <a:p>
            <a:r>
              <a:rPr lang="en-US" sz="4000" dirty="0">
                <a:solidFill>
                  <a:srgbClr val="FFFFFF"/>
                </a:solidFill>
              </a:rPr>
              <a:t>The Consenting Process</a:t>
            </a:r>
            <a:endParaRPr lang="en-US" sz="4000" kern="1200" dirty="0">
              <a:solidFill>
                <a:srgbClr val="FFFFFF"/>
              </a:solidFill>
              <a:latin typeface="+mj-lt"/>
              <a:ea typeface="+mj-ea"/>
              <a:cs typeface="+mj-cs"/>
            </a:endParaRPr>
          </a:p>
        </p:txBody>
      </p:sp>
      <p:pic>
        <p:nvPicPr>
          <p:cNvPr id="6" name="Picture 5">
            <a:extLst>
              <a:ext uri="{FF2B5EF4-FFF2-40B4-BE49-F238E27FC236}">
                <a16:creationId xmlns:a16="http://schemas.microsoft.com/office/drawing/2014/main" id="{E229C297-6538-D1F1-A8C5-275C07E5E479}"/>
              </a:ext>
            </a:extLst>
          </p:cNvPr>
          <p:cNvPicPr>
            <a:picLocks noChangeAspect="1"/>
          </p:cNvPicPr>
          <p:nvPr/>
        </p:nvPicPr>
        <p:blipFill>
          <a:blip r:embed="rId2"/>
          <a:stretch>
            <a:fillRect/>
          </a:stretch>
        </p:blipFill>
        <p:spPr>
          <a:xfrm>
            <a:off x="10449963" y="133064"/>
            <a:ext cx="1341236" cy="1274174"/>
          </a:xfrm>
          <a:prstGeom prst="rect">
            <a:avLst/>
          </a:prstGeom>
        </p:spPr>
      </p:pic>
      <p:sp>
        <p:nvSpPr>
          <p:cNvPr id="3" name="TextBox 2">
            <a:extLst>
              <a:ext uri="{FF2B5EF4-FFF2-40B4-BE49-F238E27FC236}">
                <a16:creationId xmlns:a16="http://schemas.microsoft.com/office/drawing/2014/main" id="{572E3107-9FC7-EBAD-D689-65F6F4C08A15}"/>
              </a:ext>
            </a:extLst>
          </p:cNvPr>
          <p:cNvSpPr txBox="1"/>
          <p:nvPr/>
        </p:nvSpPr>
        <p:spPr>
          <a:xfrm>
            <a:off x="119151" y="1574310"/>
            <a:ext cx="11672048" cy="5078313"/>
          </a:xfrm>
          <a:prstGeom prst="rect">
            <a:avLst/>
          </a:prstGeom>
          <a:noFill/>
        </p:spPr>
        <p:txBody>
          <a:bodyPr wrap="square" rtlCol="0">
            <a:spAutoFit/>
          </a:bodyPr>
          <a:lstStyle/>
          <a:p>
            <a:r>
              <a:rPr lang="en-US" sz="2000" dirty="0"/>
              <a:t>The patient is eligible for consent if they meet all Inclusion/Exclusion (I/E) criteria OR they meet all criteria except for the research perfusion imaging needed complete their eligibility assessment.</a:t>
            </a:r>
          </a:p>
          <a:p>
            <a:endParaRPr lang="en-US" sz="800" dirty="0"/>
          </a:p>
          <a:p>
            <a:r>
              <a:rPr lang="en-US" sz="2000" dirty="0"/>
              <a:t>Obtaining informed consent is not just having the potential participant sign a document.  It is an interactive process of presenting the study to the potential participant and/or family, allowing the patient/family time to review, and answering all questions.  After all is understood and the patient wants to participate, the ICF is then signed.</a:t>
            </a:r>
          </a:p>
          <a:p>
            <a:endParaRPr lang="en-US" sz="800" dirty="0"/>
          </a:p>
          <a:p>
            <a:r>
              <a:rPr lang="en-US" sz="2000" dirty="0"/>
              <a:t>The informed consent process should encompass the following:</a:t>
            </a:r>
          </a:p>
          <a:p>
            <a:pPr marL="285750" indent="-285750">
              <a:buFont typeface="Wingdings" panose="05000000000000000000" pitchFamily="2" charset="2"/>
              <a:buChar char="q"/>
            </a:pPr>
            <a:r>
              <a:rPr lang="en-US" sz="2000" dirty="0"/>
              <a:t>A copy of the ICF for the potential participant &amp;/or family to review.</a:t>
            </a:r>
          </a:p>
          <a:p>
            <a:pPr marL="285750" indent="-285750">
              <a:buFont typeface="Wingdings" panose="05000000000000000000" pitchFamily="2" charset="2"/>
              <a:buChar char="q"/>
            </a:pPr>
            <a:r>
              <a:rPr lang="en-US" sz="2000" dirty="0"/>
              <a:t>Disclosure to potential participant the information that is needed to make an informed decision.</a:t>
            </a:r>
          </a:p>
          <a:p>
            <a:pPr marL="285750" indent="-285750">
              <a:buFont typeface="Wingdings" panose="05000000000000000000" pitchFamily="2" charset="2"/>
              <a:buChar char="q"/>
            </a:pPr>
            <a:r>
              <a:rPr lang="en-US" sz="2000" dirty="0"/>
              <a:t>Ensuring the potential participant understands what has been disclosed</a:t>
            </a:r>
          </a:p>
          <a:p>
            <a:pPr marL="285750" indent="-285750">
              <a:buFont typeface="Wingdings" panose="05000000000000000000" pitchFamily="2" charset="2"/>
              <a:buChar char="q"/>
            </a:pPr>
            <a:r>
              <a:rPr lang="en-US" sz="2000" dirty="0"/>
              <a:t>Promotion of decision to participate is voluntary</a:t>
            </a:r>
          </a:p>
          <a:p>
            <a:endParaRPr lang="en-US" sz="800" dirty="0"/>
          </a:p>
          <a:p>
            <a:r>
              <a:rPr lang="en-US" sz="2000" dirty="0"/>
              <a:t>SISTER will use a standard version of the ICF.  The ICF will have HIPAA language included however, if required, the site may have a stand-alone HIPAA document approved.  </a:t>
            </a:r>
          </a:p>
          <a:p>
            <a:endParaRPr lang="en-US" sz="2000" dirty="0"/>
          </a:p>
          <a:p>
            <a:r>
              <a:rPr lang="en-US" sz="2000" dirty="0"/>
              <a:t>All research activities will take place after the ICF has been signed by the participant or LAR.</a:t>
            </a:r>
          </a:p>
        </p:txBody>
      </p:sp>
    </p:spTree>
    <p:extLst>
      <p:ext uri="{BB962C8B-B14F-4D97-AF65-F5344CB8AC3E}">
        <p14:creationId xmlns:p14="http://schemas.microsoft.com/office/powerpoint/2010/main" val="1025523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C274E7-A973-82DB-3677-7610CA4B57FF}"/>
              </a:ext>
            </a:extLst>
          </p:cNvPr>
          <p:cNvSpPr>
            <a:spLocks noGrp="1"/>
          </p:cNvSpPr>
          <p:nvPr>
            <p:ph type="title"/>
          </p:nvPr>
        </p:nvSpPr>
        <p:spPr>
          <a:xfrm>
            <a:off x="400801" y="248038"/>
            <a:ext cx="7362633" cy="1159200"/>
          </a:xfrm>
        </p:spPr>
        <p:txBody>
          <a:bodyPr vert="horz" lIns="91440" tIns="45720" rIns="91440" bIns="45720" rtlCol="0" anchor="ctr">
            <a:normAutofit/>
          </a:bodyPr>
          <a:lstStyle/>
          <a:p>
            <a:r>
              <a:rPr lang="en-US" sz="4000" dirty="0">
                <a:solidFill>
                  <a:srgbClr val="FFFFFF"/>
                </a:solidFill>
              </a:rPr>
              <a:t>The Consenting Process - eConsent</a:t>
            </a:r>
            <a:endParaRPr lang="en-US" sz="4000" kern="1200" dirty="0">
              <a:solidFill>
                <a:srgbClr val="FFFFFF"/>
              </a:solidFill>
              <a:latin typeface="+mj-lt"/>
              <a:ea typeface="+mj-ea"/>
              <a:cs typeface="+mj-cs"/>
            </a:endParaRPr>
          </a:p>
        </p:txBody>
      </p:sp>
      <p:pic>
        <p:nvPicPr>
          <p:cNvPr id="6" name="Picture 5">
            <a:extLst>
              <a:ext uri="{FF2B5EF4-FFF2-40B4-BE49-F238E27FC236}">
                <a16:creationId xmlns:a16="http://schemas.microsoft.com/office/drawing/2014/main" id="{E229C297-6538-D1F1-A8C5-275C07E5E479}"/>
              </a:ext>
            </a:extLst>
          </p:cNvPr>
          <p:cNvPicPr>
            <a:picLocks noChangeAspect="1"/>
          </p:cNvPicPr>
          <p:nvPr/>
        </p:nvPicPr>
        <p:blipFill>
          <a:blip r:embed="rId2"/>
          <a:stretch>
            <a:fillRect/>
          </a:stretch>
        </p:blipFill>
        <p:spPr>
          <a:xfrm>
            <a:off x="10449963" y="133064"/>
            <a:ext cx="1341236" cy="1274174"/>
          </a:xfrm>
          <a:prstGeom prst="rect">
            <a:avLst/>
          </a:prstGeom>
        </p:spPr>
      </p:pic>
      <p:sp>
        <p:nvSpPr>
          <p:cNvPr id="3" name="TextBox 2">
            <a:extLst>
              <a:ext uri="{FF2B5EF4-FFF2-40B4-BE49-F238E27FC236}">
                <a16:creationId xmlns:a16="http://schemas.microsoft.com/office/drawing/2014/main" id="{572E3107-9FC7-EBAD-D689-65F6F4C08A15}"/>
              </a:ext>
            </a:extLst>
          </p:cNvPr>
          <p:cNvSpPr txBox="1"/>
          <p:nvPr/>
        </p:nvSpPr>
        <p:spPr>
          <a:xfrm>
            <a:off x="295835" y="1574310"/>
            <a:ext cx="11663083" cy="5293757"/>
          </a:xfrm>
          <a:prstGeom prst="rect">
            <a:avLst/>
          </a:prstGeom>
          <a:noFill/>
        </p:spPr>
        <p:txBody>
          <a:bodyPr wrap="square" rtlCol="0">
            <a:spAutoFit/>
          </a:bodyPr>
          <a:lstStyle/>
          <a:p>
            <a:endParaRPr lang="en-US" sz="800" dirty="0"/>
          </a:p>
          <a:p>
            <a:r>
              <a:rPr lang="en-US" sz="2200" dirty="0"/>
              <a:t>The SISTER ICF can also be produced in eConsent form for ease of signing.  The eConsent process must be approved by the cIRB.</a:t>
            </a:r>
          </a:p>
          <a:p>
            <a:endParaRPr lang="en-US" sz="800" dirty="0"/>
          </a:p>
          <a:p>
            <a:r>
              <a:rPr lang="en-US" sz="2200" b="1" dirty="0">
                <a:solidFill>
                  <a:srgbClr val="0070C0"/>
                </a:solidFill>
              </a:rPr>
              <a:t>It is highly recommended that you use the eConsent.  Having the eConsent available on your site’s tablet is a more efficient and error-free process of obtaining the patient or LARs consent.</a:t>
            </a:r>
          </a:p>
          <a:p>
            <a:endParaRPr lang="en-US" sz="800" dirty="0"/>
          </a:p>
          <a:p>
            <a:pPr marL="342900" indent="-342900">
              <a:buFont typeface="Wingdings" panose="05000000000000000000" pitchFamily="2" charset="2"/>
              <a:buChar char="ü"/>
            </a:pPr>
            <a:r>
              <a:rPr lang="en-US" sz="2200" dirty="0"/>
              <a:t>The patient or LAR may sign the eConsent.</a:t>
            </a:r>
          </a:p>
          <a:p>
            <a:endParaRPr lang="en-US" sz="800" dirty="0"/>
          </a:p>
          <a:p>
            <a:pPr marL="342900" indent="-342900">
              <a:buFont typeface="Wingdings" panose="05000000000000000000" pitchFamily="2" charset="2"/>
              <a:buChar char="ü"/>
            </a:pPr>
            <a:r>
              <a:rPr lang="en-US" sz="2200" dirty="0"/>
              <a:t>Before having access to an eConsent, your site must be approved by submitting the “Implementation Form” to the cIRB that indicates your desire to use the eConsent and/or remote consent.</a:t>
            </a:r>
          </a:p>
          <a:p>
            <a:endParaRPr lang="en-US" sz="800" dirty="0"/>
          </a:p>
          <a:p>
            <a:pPr marL="342900" indent="-342900">
              <a:buFont typeface="Wingdings" panose="05000000000000000000" pitchFamily="2" charset="2"/>
              <a:buChar char="ü"/>
            </a:pPr>
            <a:r>
              <a:rPr lang="en-US" sz="2200" dirty="0"/>
              <a:t>Our eConsent documents will use the REDCap platform.  Your eConsent will be produced using your cIRB approved documents.</a:t>
            </a:r>
          </a:p>
          <a:p>
            <a:endParaRPr lang="en-US" sz="800" dirty="0"/>
          </a:p>
          <a:p>
            <a:pPr marL="342900" indent="-342900">
              <a:buFont typeface="Wingdings" panose="05000000000000000000" pitchFamily="2" charset="2"/>
              <a:buChar char="ü"/>
            </a:pPr>
            <a:r>
              <a:rPr lang="en-US" sz="2200" dirty="0"/>
              <a:t>You will be provided a user ID, a user guide and training to use the REDCap platform and your eConsent.</a:t>
            </a:r>
          </a:p>
          <a:p>
            <a:endParaRPr lang="en-US" sz="800" dirty="0"/>
          </a:p>
          <a:p>
            <a:endParaRPr lang="en-US" dirty="0"/>
          </a:p>
        </p:txBody>
      </p:sp>
    </p:spTree>
    <p:extLst>
      <p:ext uri="{BB962C8B-B14F-4D97-AF65-F5344CB8AC3E}">
        <p14:creationId xmlns:p14="http://schemas.microsoft.com/office/powerpoint/2010/main" val="1175274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C274E7-A973-82DB-3677-7610CA4B57FF}"/>
              </a:ext>
            </a:extLst>
          </p:cNvPr>
          <p:cNvSpPr>
            <a:spLocks noGrp="1"/>
          </p:cNvSpPr>
          <p:nvPr>
            <p:ph type="title"/>
          </p:nvPr>
        </p:nvSpPr>
        <p:spPr>
          <a:xfrm>
            <a:off x="380261" y="248038"/>
            <a:ext cx="7362633" cy="1159200"/>
          </a:xfrm>
        </p:spPr>
        <p:txBody>
          <a:bodyPr vert="horz" lIns="91440" tIns="45720" rIns="91440" bIns="45720" rtlCol="0" anchor="ctr">
            <a:normAutofit/>
          </a:bodyPr>
          <a:lstStyle/>
          <a:p>
            <a:r>
              <a:rPr lang="en-US" sz="4000" dirty="0">
                <a:solidFill>
                  <a:srgbClr val="FFFFFF"/>
                </a:solidFill>
              </a:rPr>
              <a:t>The Consenting Process - LAR</a:t>
            </a:r>
            <a:endParaRPr lang="en-US" sz="4000" kern="1200" dirty="0">
              <a:solidFill>
                <a:srgbClr val="FFFFFF"/>
              </a:solidFill>
              <a:latin typeface="+mj-lt"/>
              <a:ea typeface="+mj-ea"/>
              <a:cs typeface="+mj-cs"/>
            </a:endParaRPr>
          </a:p>
        </p:txBody>
      </p:sp>
      <p:pic>
        <p:nvPicPr>
          <p:cNvPr id="6" name="Picture 5">
            <a:extLst>
              <a:ext uri="{FF2B5EF4-FFF2-40B4-BE49-F238E27FC236}">
                <a16:creationId xmlns:a16="http://schemas.microsoft.com/office/drawing/2014/main" id="{E229C297-6538-D1F1-A8C5-275C07E5E479}"/>
              </a:ext>
            </a:extLst>
          </p:cNvPr>
          <p:cNvPicPr>
            <a:picLocks noChangeAspect="1"/>
          </p:cNvPicPr>
          <p:nvPr/>
        </p:nvPicPr>
        <p:blipFill>
          <a:blip r:embed="rId2"/>
          <a:stretch>
            <a:fillRect/>
          </a:stretch>
        </p:blipFill>
        <p:spPr>
          <a:xfrm>
            <a:off x="10449963" y="133064"/>
            <a:ext cx="1341236" cy="1274174"/>
          </a:xfrm>
          <a:prstGeom prst="rect">
            <a:avLst/>
          </a:prstGeom>
        </p:spPr>
      </p:pic>
      <p:sp>
        <p:nvSpPr>
          <p:cNvPr id="3" name="TextBox 2">
            <a:extLst>
              <a:ext uri="{FF2B5EF4-FFF2-40B4-BE49-F238E27FC236}">
                <a16:creationId xmlns:a16="http://schemas.microsoft.com/office/drawing/2014/main" id="{572E3107-9FC7-EBAD-D689-65F6F4C08A15}"/>
              </a:ext>
            </a:extLst>
          </p:cNvPr>
          <p:cNvSpPr txBox="1"/>
          <p:nvPr/>
        </p:nvSpPr>
        <p:spPr>
          <a:xfrm>
            <a:off x="286871" y="1574310"/>
            <a:ext cx="11698941" cy="5447645"/>
          </a:xfrm>
          <a:prstGeom prst="rect">
            <a:avLst/>
          </a:prstGeom>
          <a:noFill/>
        </p:spPr>
        <p:txBody>
          <a:bodyPr wrap="square" rtlCol="0">
            <a:spAutoFit/>
          </a:bodyPr>
          <a:lstStyle/>
          <a:p>
            <a:r>
              <a:rPr lang="en-US" sz="2200" dirty="0"/>
              <a:t>An LAR is a Legally Authorized Representative that can act make decisions on behalf of another person.  An LAR can be but is not limited to:</a:t>
            </a:r>
          </a:p>
          <a:p>
            <a:r>
              <a:rPr lang="en-US" sz="2200" dirty="0"/>
              <a:t>Spouse			Legal Guardian		</a:t>
            </a:r>
          </a:p>
          <a:p>
            <a:r>
              <a:rPr lang="en-US" sz="2200" dirty="0"/>
              <a:t>Adult child		Parent</a:t>
            </a:r>
          </a:p>
          <a:p>
            <a:pPr marL="342900" indent="-342900">
              <a:buFont typeface="Wingdings" panose="05000000000000000000" pitchFamily="2" charset="2"/>
              <a:buChar char="q"/>
            </a:pPr>
            <a:endParaRPr lang="en-US" sz="2200" dirty="0"/>
          </a:p>
          <a:p>
            <a:r>
              <a:rPr lang="en-US" sz="2200" dirty="0"/>
              <a:t>Does the subject have the cognitive capacity to decide about study participation?  This assessment should be made by a study investigator and documented in the subject’s records.</a:t>
            </a:r>
          </a:p>
          <a:p>
            <a:endParaRPr lang="en-US" dirty="0"/>
          </a:p>
          <a:p>
            <a:pPr marL="285750" indent="-285750">
              <a:buFont typeface="Wingdings" panose="05000000000000000000" pitchFamily="2" charset="2"/>
              <a:buChar char="q"/>
            </a:pPr>
            <a:r>
              <a:rPr lang="en-US" sz="2200" dirty="0"/>
              <a:t>No, then LAR signs and dates</a:t>
            </a:r>
          </a:p>
          <a:p>
            <a:pPr marL="742950" lvl="1" indent="-285750">
              <a:buFont typeface="Wingdings" panose="05000000000000000000" pitchFamily="2" charset="2"/>
              <a:buChar char="q"/>
            </a:pPr>
            <a:r>
              <a:rPr lang="en-US" sz="2000" dirty="0"/>
              <a:t>When subject regains capacity, they should sign a new consent themself</a:t>
            </a:r>
          </a:p>
          <a:p>
            <a:pPr marL="285750" indent="-285750">
              <a:buFont typeface="Wingdings" panose="05000000000000000000" pitchFamily="2" charset="2"/>
              <a:buChar char="q"/>
            </a:pPr>
            <a:r>
              <a:rPr lang="en-US" sz="2200" dirty="0"/>
              <a:t>Yes, the subject signs and dates the ICF</a:t>
            </a:r>
          </a:p>
          <a:p>
            <a:pPr marL="742950" lvl="1" indent="-285750">
              <a:buFont typeface="Wingdings" panose="05000000000000000000" pitchFamily="2" charset="2"/>
              <a:buChar char="q"/>
            </a:pPr>
            <a:r>
              <a:rPr lang="en-US" sz="2000" dirty="0"/>
              <a:t>If the subject is physically incapable of signature, illiterate, visually impaired, or signing a short form consent, utilize witness of consent process and signature</a:t>
            </a:r>
          </a:p>
          <a:p>
            <a:endParaRPr lang="en-US" dirty="0"/>
          </a:p>
          <a:p>
            <a:r>
              <a:rPr lang="en-US" sz="2000" dirty="0"/>
              <a:t>All research activities will take place after the ICF has been signed by the participant or LAR.</a:t>
            </a:r>
          </a:p>
          <a:p>
            <a:endParaRPr lang="en-US" dirty="0"/>
          </a:p>
          <a:p>
            <a:endParaRPr lang="en-US" dirty="0"/>
          </a:p>
        </p:txBody>
      </p:sp>
    </p:spTree>
    <p:extLst>
      <p:ext uri="{BB962C8B-B14F-4D97-AF65-F5344CB8AC3E}">
        <p14:creationId xmlns:p14="http://schemas.microsoft.com/office/powerpoint/2010/main" val="2133869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6" name="Content Placeholder 5">
            <a:extLst>
              <a:ext uri="{FF2B5EF4-FFF2-40B4-BE49-F238E27FC236}">
                <a16:creationId xmlns:a16="http://schemas.microsoft.com/office/drawing/2014/main" id="{74518669-D3D6-7C08-3EE0-DD8D1C87F85D}"/>
              </a:ext>
            </a:extLst>
          </p:cNvPr>
          <p:cNvSpPr>
            <a:spLocks noGrp="1"/>
          </p:cNvSpPr>
          <p:nvPr>
            <p:ph sz="half" idx="1"/>
          </p:nvPr>
        </p:nvSpPr>
        <p:spPr>
          <a:xfrm>
            <a:off x="4142046" y="1665171"/>
            <a:ext cx="7792863" cy="3878981"/>
          </a:xfrm>
        </p:spPr>
        <p:txBody>
          <a:bodyPr>
            <a:normAutofit/>
          </a:bodyPr>
          <a:lstStyle/>
          <a:p>
            <a:pPr>
              <a:buFont typeface="Wingdings" panose="05000000000000000000" pitchFamily="2" charset="2"/>
              <a:buChar char="q"/>
            </a:pPr>
            <a:r>
              <a:rPr lang="en-US" sz="3600" dirty="0"/>
              <a:t> Receipt of study drug</a:t>
            </a:r>
          </a:p>
          <a:p>
            <a:pPr>
              <a:buFont typeface="Wingdings" panose="05000000000000000000" pitchFamily="2" charset="2"/>
              <a:buChar char="q"/>
            </a:pPr>
            <a:r>
              <a:rPr lang="en-US" sz="3600" dirty="0"/>
              <a:t> Randomization</a:t>
            </a:r>
          </a:p>
          <a:p>
            <a:pPr>
              <a:buFont typeface="Wingdings" panose="05000000000000000000" pitchFamily="2" charset="2"/>
              <a:buChar char="q"/>
            </a:pPr>
            <a:r>
              <a:rPr lang="en-US" sz="3600" dirty="0"/>
              <a:t> Administration</a:t>
            </a:r>
          </a:p>
          <a:p>
            <a:pPr>
              <a:buFont typeface="Wingdings" panose="05000000000000000000" pitchFamily="2" charset="2"/>
              <a:buChar char="q"/>
            </a:pPr>
            <a:r>
              <a:rPr lang="en-US" sz="3600" dirty="0"/>
              <a:t> Documentation</a:t>
            </a:r>
          </a:p>
        </p:txBody>
      </p:sp>
      <p:sp>
        <p:nvSpPr>
          <p:cNvPr id="11" name="Title 5">
            <a:extLst>
              <a:ext uri="{FF2B5EF4-FFF2-40B4-BE49-F238E27FC236}">
                <a16:creationId xmlns:a16="http://schemas.microsoft.com/office/drawing/2014/main" id="{F8CE4F91-4D20-6B86-A895-87527C80F176}"/>
              </a:ext>
            </a:extLst>
          </p:cNvPr>
          <p:cNvSpPr txBox="1">
            <a:spLocks/>
          </p:cNvSpPr>
          <p:nvPr/>
        </p:nvSpPr>
        <p:spPr>
          <a:xfrm>
            <a:off x="844014" y="1714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Study Medication Procedures</a:t>
            </a:r>
          </a:p>
        </p:txBody>
      </p:sp>
    </p:spTree>
    <p:extLst>
      <p:ext uri="{BB962C8B-B14F-4D97-AF65-F5344CB8AC3E}">
        <p14:creationId xmlns:p14="http://schemas.microsoft.com/office/powerpoint/2010/main" val="2191186208"/>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609601" y="294538"/>
            <a:ext cx="10657950" cy="1033669"/>
          </a:xfrm>
        </p:spPr>
        <p:txBody>
          <a:bodyPr>
            <a:normAutofit/>
          </a:bodyPr>
          <a:lstStyle/>
          <a:p>
            <a:r>
              <a:rPr lang="en-US" sz="4000" dirty="0">
                <a:solidFill>
                  <a:srgbClr val="FFFFFF"/>
                </a:solidFill>
              </a:rPr>
              <a:t>Receipt of Study Drug</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891970"/>
            <a:ext cx="11306897" cy="4671492"/>
          </a:xfrm>
        </p:spPr>
        <p:txBody>
          <a:bodyPr anchor="ctr">
            <a:normAutofit fontScale="85000" lnSpcReduction="20000"/>
          </a:bodyPr>
          <a:lstStyle/>
          <a:p>
            <a:pPr>
              <a:buFont typeface="Wingdings" panose="05000000000000000000" pitchFamily="2" charset="2"/>
              <a:buChar char="q"/>
            </a:pPr>
            <a:r>
              <a:rPr lang="en-US" sz="2000" dirty="0"/>
              <a:t> Study drug can be shipped to your site when, </a:t>
            </a:r>
          </a:p>
          <a:p>
            <a:pPr marL="914400" lvl="1" indent="-457200">
              <a:buFont typeface="+mj-lt"/>
              <a:buAutoNum type="arabicParenR"/>
            </a:pPr>
            <a:r>
              <a:rPr lang="en-US" sz="1600" dirty="0"/>
              <a:t>CTA has been executed</a:t>
            </a:r>
          </a:p>
          <a:p>
            <a:pPr marL="914400" lvl="1" indent="-457200">
              <a:buFont typeface="+mj-lt"/>
              <a:buAutoNum type="arabicParenR"/>
            </a:pPr>
            <a:r>
              <a:rPr lang="en-US" sz="1600" dirty="0"/>
              <a:t>DoA has been added and approved,</a:t>
            </a:r>
          </a:p>
          <a:p>
            <a:pPr marL="914400" lvl="1" indent="-457200">
              <a:buFont typeface="+mj-lt"/>
              <a:buAutoNum type="arabicParenR"/>
            </a:pPr>
            <a:r>
              <a:rPr lang="en-US" sz="1600" dirty="0"/>
              <a:t>Site addresses have been entered into WebDCU™,</a:t>
            </a:r>
          </a:p>
          <a:p>
            <a:pPr marL="914400" lvl="1" indent="-457200">
              <a:buFont typeface="+mj-lt"/>
              <a:buAutoNum type="arabicParenR"/>
            </a:pPr>
            <a:r>
              <a:rPr lang="en-US" sz="1600" dirty="0"/>
              <a:t>Pharmacy license has been uploaded and approved by the Central Pharmacy with shipping address verified,</a:t>
            </a:r>
          </a:p>
          <a:p>
            <a:pPr marL="914400" lvl="1" indent="-457200">
              <a:buFont typeface="+mj-lt"/>
              <a:buAutoNum type="arabicParenR"/>
            </a:pPr>
            <a:r>
              <a:rPr lang="en-US" sz="1600" dirty="0"/>
              <a:t>All site and people regulatory documents have been uploaded into WebDCU™ and approved by the PMs,</a:t>
            </a:r>
          </a:p>
          <a:p>
            <a:pPr marL="914400" lvl="1" indent="-457200">
              <a:buFont typeface="+mj-lt"/>
              <a:buAutoNum type="arabicParenR"/>
            </a:pPr>
            <a:r>
              <a:rPr lang="en-US" sz="1600" dirty="0"/>
              <a:t>Readiness call has been completed.</a:t>
            </a:r>
          </a:p>
          <a:p>
            <a:pPr>
              <a:buFont typeface="Wingdings" panose="05000000000000000000" pitchFamily="2" charset="2"/>
              <a:buChar char="q"/>
            </a:pPr>
            <a:r>
              <a:rPr lang="en-US" sz="2000" dirty="0"/>
              <a:t> An initial inventory of 1 box, which contains 6 vials, has been set by the central pharmacy.  The box will be shipped when  requested by the PM.</a:t>
            </a:r>
          </a:p>
          <a:p>
            <a:pPr lvl="1">
              <a:buFont typeface="Wingdings" panose="05000000000000000000" pitchFamily="2" charset="2"/>
              <a:buChar char="q"/>
            </a:pPr>
            <a:r>
              <a:rPr lang="en-US" sz="1600" dirty="0"/>
              <a:t>An automatic email will be sent to the site when the study drug has been shipped.</a:t>
            </a:r>
            <a:endParaRPr lang="en-US" sz="2000" dirty="0"/>
          </a:p>
          <a:p>
            <a:pPr>
              <a:buFont typeface="Wingdings" panose="05000000000000000000" pitchFamily="2" charset="2"/>
              <a:buChar char="q"/>
            </a:pPr>
            <a:r>
              <a:rPr lang="en-US" sz="2000" dirty="0"/>
              <a:t> When the study drug is received at the site, it must be logged into WebDCU™ within 2 days of receipt.  This is done by the  pharmacist or designee. Instructions on how to mark study drug received is in the WebDCU™ user guide.</a:t>
            </a:r>
          </a:p>
          <a:p>
            <a:pPr lvl="1">
              <a:buFont typeface="Wingdings" panose="05000000000000000000" pitchFamily="2" charset="2"/>
              <a:buChar char="q"/>
            </a:pPr>
            <a:r>
              <a:rPr lang="en-US" sz="1600" dirty="0"/>
              <a:t>Inspect study drug.  If any boxes appear damaged, notate this in the WebDCU™ by removing from inventory (see user guide).</a:t>
            </a:r>
          </a:p>
          <a:p>
            <a:pPr>
              <a:buFont typeface="Wingdings" panose="05000000000000000000" pitchFamily="2" charset="2"/>
              <a:buChar char="q"/>
            </a:pPr>
            <a:r>
              <a:rPr lang="en-US" sz="2000" dirty="0"/>
              <a:t> Maintain study drug shipping receipts in your site regulatory binder.</a:t>
            </a:r>
          </a:p>
          <a:p>
            <a:pPr>
              <a:buFont typeface="Wingdings" panose="05000000000000000000" pitchFamily="2" charset="2"/>
              <a:buChar char="q"/>
            </a:pPr>
            <a:r>
              <a:rPr lang="en-US" sz="2000" dirty="0"/>
              <a:t> Document study drug on site inventory log filed in site regulatory binder.</a:t>
            </a:r>
          </a:p>
          <a:p>
            <a:pPr>
              <a:buFont typeface="Wingdings" panose="05000000000000000000" pitchFamily="2" charset="2"/>
              <a:buChar char="q"/>
            </a:pPr>
            <a:r>
              <a:rPr lang="en-US" sz="2000" dirty="0"/>
              <a:t> The Central Pharmacy will be alerted when refills are needed and automatically ship the study drug to maintain your site’s inventory.</a:t>
            </a:r>
          </a:p>
          <a:p>
            <a:pPr lvl="1">
              <a:buFont typeface="Wingdings" panose="05000000000000000000" pitchFamily="2" charset="2"/>
              <a:buChar char="q"/>
            </a:pPr>
            <a:r>
              <a:rPr lang="en-US" sz="1600" dirty="0"/>
              <a:t>Study drug replacement shipment may vary from 1-6 vials based on site’s enrollment and current inventory.</a:t>
            </a:r>
          </a:p>
          <a:p>
            <a:pPr>
              <a:buFont typeface="Wingdings" panose="05000000000000000000" pitchFamily="2" charset="2"/>
              <a:buChar char="q"/>
            </a:pPr>
            <a:r>
              <a:rPr lang="en-US" sz="2000" dirty="0"/>
              <a:t> Information on drug labeling is in the Pharmacy MOP.</a:t>
            </a:r>
          </a:p>
          <a:p>
            <a:pPr marL="457200" lvl="1" indent="0">
              <a:buNone/>
            </a:pPr>
            <a:endParaRPr lang="en-US" sz="1600" dirty="0"/>
          </a:p>
          <a:p>
            <a:pPr>
              <a:buFont typeface="Wingdings" panose="05000000000000000000" pitchFamily="2" charset="2"/>
              <a:buChar char="q"/>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1222774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59347" y="294538"/>
            <a:ext cx="10808204" cy="1033669"/>
          </a:xfrm>
        </p:spPr>
        <p:txBody>
          <a:bodyPr>
            <a:normAutofit/>
          </a:bodyPr>
          <a:lstStyle/>
          <a:p>
            <a:r>
              <a:rPr lang="en-US" sz="4000" dirty="0">
                <a:solidFill>
                  <a:srgbClr val="FFFFFF"/>
                </a:solidFill>
              </a:rPr>
              <a:t>Randomization</a:t>
            </a:r>
            <a:endParaRPr lang="en-US" sz="2800" dirty="0">
              <a:solidFill>
                <a:srgbClr val="FFFFFF"/>
              </a:solidFill>
            </a:endParaRP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2318197"/>
            <a:ext cx="11306897" cy="3683358"/>
          </a:xfrm>
        </p:spPr>
        <p:txBody>
          <a:bodyPr anchor="ctr">
            <a:normAutofit fontScale="92500" lnSpcReduction="10000"/>
          </a:bodyPr>
          <a:lstStyle/>
          <a:p>
            <a:pPr marL="0" indent="0">
              <a:buNone/>
            </a:pPr>
            <a:r>
              <a:rPr lang="en-US" sz="2000" dirty="0"/>
              <a:t>When criteria has been met for inclusion into the study and the patient or LAR has signed the ICF, randomization can occur.</a:t>
            </a:r>
          </a:p>
          <a:p>
            <a:pPr>
              <a:buFont typeface="Wingdings" panose="05000000000000000000" pitchFamily="2" charset="2"/>
              <a:buChar char="q"/>
            </a:pPr>
            <a:r>
              <a:rPr lang="en-US" sz="2000" dirty="0"/>
              <a:t> Before Randomization</a:t>
            </a:r>
            <a:endParaRPr lang="en-US" sz="2000" b="1" dirty="0">
              <a:solidFill>
                <a:srgbClr val="FF0000"/>
              </a:solidFill>
            </a:endParaRPr>
          </a:p>
          <a:p>
            <a:pPr lvl="1">
              <a:buFont typeface="Wingdings" panose="05000000000000000000" pitchFamily="2" charset="2"/>
              <a:buChar char="q"/>
            </a:pPr>
            <a:r>
              <a:rPr lang="en-US" sz="1600" dirty="0"/>
              <a:t>Subject Enrollment must be completed in WebDCU™ for randomization.  All other forms can be data entered later to avoid delaying study drug administration.</a:t>
            </a:r>
          </a:p>
          <a:p>
            <a:pPr lvl="1">
              <a:buFont typeface="Wingdings" panose="05000000000000000000" pitchFamily="2" charset="2"/>
              <a:buChar char="q"/>
            </a:pPr>
            <a:r>
              <a:rPr lang="en-US" sz="1600" dirty="0"/>
              <a:t>Baseline imaging will need to be uploaded as soon as possible</a:t>
            </a:r>
          </a:p>
          <a:p>
            <a:pPr>
              <a:buFont typeface="Wingdings" panose="05000000000000000000" pitchFamily="2" charset="2"/>
              <a:buChar char="q"/>
            </a:pPr>
            <a:r>
              <a:rPr lang="en-US" sz="2000" dirty="0"/>
              <a:t> Delegated team member can randomize the subject in WebDCU™.</a:t>
            </a:r>
          </a:p>
          <a:p>
            <a:pPr lvl="1">
              <a:buFont typeface="Wingdings" panose="05000000000000000000" pitchFamily="2" charset="2"/>
              <a:buChar char="q"/>
            </a:pPr>
            <a:r>
              <a:rPr lang="en-US" sz="1600" dirty="0"/>
              <a:t>Form 102 is completed, and the subject is randomized to a treatment assignment </a:t>
            </a:r>
          </a:p>
          <a:p>
            <a:pPr lvl="2">
              <a:buFont typeface="Wingdings" panose="05000000000000000000" pitchFamily="2" charset="2"/>
              <a:buChar char="q"/>
            </a:pPr>
            <a:r>
              <a:rPr lang="en-US" sz="1600" dirty="0"/>
              <a:t>Click on the green arrow on Question C05         to reveal the Subject Randomization Code form</a:t>
            </a:r>
          </a:p>
          <a:p>
            <a:pPr>
              <a:buFont typeface="Wingdings" panose="05000000000000000000" pitchFamily="2" charset="2"/>
              <a:buChar char="q"/>
            </a:pPr>
            <a:r>
              <a:rPr lang="en-US" sz="2000" dirty="0"/>
              <a:t> Study drug mixing </a:t>
            </a:r>
          </a:p>
          <a:p>
            <a:pPr lvl="1">
              <a:buFont typeface="Wingdings" panose="05000000000000000000" pitchFamily="2" charset="2"/>
              <a:buChar char="q"/>
            </a:pPr>
            <a:r>
              <a:rPr lang="en-US" sz="1600" dirty="0"/>
              <a:t>Print the Subject Randomization Code Form and provide it to the pharmacist for the study drug to be prepared. </a:t>
            </a:r>
          </a:p>
          <a:p>
            <a:pPr lvl="1">
              <a:buFont typeface="Wingdings" panose="05000000000000000000" pitchFamily="2" charset="2"/>
              <a:buChar char="q"/>
            </a:pPr>
            <a:r>
              <a:rPr lang="en-US" sz="1600" dirty="0"/>
              <a:t>This form will contain a 4-letter randomization code that the pharmacist will use to determine treatment arm and dosing.</a:t>
            </a:r>
          </a:p>
          <a:p>
            <a:pPr>
              <a:buFont typeface="Wingdings" panose="05000000000000000000" pitchFamily="2" charset="2"/>
              <a:buChar char="q"/>
            </a:pPr>
            <a:r>
              <a:rPr lang="en-US" sz="2000" dirty="0"/>
              <a:t> After study drug is prepared, it is delivered to the ED for study drug administration.</a:t>
            </a:r>
          </a:p>
          <a:p>
            <a:pPr marL="0" indent="0">
              <a:buNone/>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pic>
        <p:nvPicPr>
          <p:cNvPr id="6" name="Picture 5">
            <a:extLst>
              <a:ext uri="{FF2B5EF4-FFF2-40B4-BE49-F238E27FC236}">
                <a16:creationId xmlns:a16="http://schemas.microsoft.com/office/drawing/2014/main" id="{33513647-8C63-B32F-4BA4-777D8AB7ECBA}"/>
              </a:ext>
            </a:extLst>
          </p:cNvPr>
          <p:cNvPicPr>
            <a:picLocks noChangeAspect="1"/>
          </p:cNvPicPr>
          <p:nvPr/>
        </p:nvPicPr>
        <p:blipFill>
          <a:blip r:embed="rId3"/>
          <a:stretch>
            <a:fillRect/>
          </a:stretch>
        </p:blipFill>
        <p:spPr>
          <a:xfrm>
            <a:off x="4944118" y="4328097"/>
            <a:ext cx="304843" cy="285790"/>
          </a:xfrm>
          <a:prstGeom prst="rect">
            <a:avLst/>
          </a:prstGeom>
        </p:spPr>
      </p:pic>
    </p:spTree>
    <p:extLst>
      <p:ext uri="{BB962C8B-B14F-4D97-AF65-F5344CB8AC3E}">
        <p14:creationId xmlns:p14="http://schemas.microsoft.com/office/powerpoint/2010/main" val="40262407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546847" y="294538"/>
            <a:ext cx="10720703" cy="1033669"/>
          </a:xfrm>
        </p:spPr>
        <p:txBody>
          <a:bodyPr>
            <a:normAutofit/>
          </a:bodyPr>
          <a:lstStyle/>
          <a:p>
            <a:r>
              <a:rPr lang="en-US" sz="4000" dirty="0">
                <a:solidFill>
                  <a:srgbClr val="FFFFFF"/>
                </a:solidFill>
              </a:rPr>
              <a:t>Study Drug Administration</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724906"/>
            <a:ext cx="11306897" cy="4276649"/>
          </a:xfrm>
        </p:spPr>
        <p:txBody>
          <a:bodyPr anchor="ctr">
            <a:normAutofit lnSpcReduction="10000"/>
          </a:bodyPr>
          <a:lstStyle/>
          <a:p>
            <a:pPr>
              <a:buFont typeface="Wingdings" panose="05000000000000000000" pitchFamily="2" charset="2"/>
              <a:buChar char="q"/>
            </a:pPr>
            <a:r>
              <a:rPr lang="en-US" sz="2000" dirty="0"/>
              <a:t> </a:t>
            </a:r>
            <a:r>
              <a:rPr lang="en-US" sz="2400" dirty="0"/>
              <a:t>The research team will educate the clinical staff regarding the study drug administration.</a:t>
            </a:r>
          </a:p>
          <a:p>
            <a:pPr>
              <a:buFont typeface="Wingdings" panose="05000000000000000000" pitchFamily="2" charset="2"/>
              <a:buChar char="q"/>
            </a:pPr>
            <a:r>
              <a:rPr lang="en-US" sz="2400" dirty="0"/>
              <a:t> Eligibility &amp; pre-administration labs have been drawn &amp; Exclusion Criteria labs have been resulted &amp; reviewed:</a:t>
            </a:r>
          </a:p>
          <a:p>
            <a:pPr lvl="1">
              <a:buFont typeface="Wingdings" panose="05000000000000000000" pitchFamily="2" charset="2"/>
              <a:buChar char="q"/>
            </a:pPr>
            <a:r>
              <a:rPr lang="en-US" sz="2200" dirty="0"/>
              <a:t>SOC labs upon hospital presentation:  Glucose, creatinine, PTT, PT w/INR, CBC, platelet count</a:t>
            </a:r>
          </a:p>
          <a:p>
            <a:pPr lvl="2">
              <a:buFont typeface="Wingdings" panose="05000000000000000000" pitchFamily="2" charset="2"/>
              <a:buChar char="q"/>
            </a:pPr>
            <a:r>
              <a:rPr lang="en-US" sz="1800" dirty="0"/>
              <a:t>HgbA1C &amp; Lipid Panel – document first lab results obtained during hospitalization</a:t>
            </a:r>
          </a:p>
          <a:p>
            <a:pPr lvl="1">
              <a:buFont typeface="Wingdings" panose="05000000000000000000" pitchFamily="2" charset="2"/>
              <a:buChar char="q"/>
            </a:pPr>
            <a:r>
              <a:rPr lang="en-US" sz="2200" dirty="0"/>
              <a:t>Pre-administration labs:  Fibrinogen, α2AP, MMP-9 levels, PK studies and anti-drug antibody. </a:t>
            </a:r>
          </a:p>
          <a:p>
            <a:pPr>
              <a:buFont typeface="Wingdings" panose="05000000000000000000" pitchFamily="2" charset="2"/>
              <a:buChar char="q"/>
            </a:pPr>
            <a:r>
              <a:rPr lang="en-US" dirty="0"/>
              <a:t> </a:t>
            </a:r>
            <a:r>
              <a:rPr lang="en-US" sz="2400" dirty="0"/>
              <a:t>TS23 will be administered as an IV infusion over approximately 15 minutes (pre- &amp; post-flush should take a few more minutes for a total infusion time of ~18 minutes).</a:t>
            </a:r>
          </a:p>
          <a:p>
            <a:pPr>
              <a:buFont typeface="Wingdings" panose="05000000000000000000" pitchFamily="2" charset="2"/>
              <a:buChar char="q"/>
            </a:pPr>
            <a:r>
              <a:rPr lang="en-US" sz="2400" dirty="0"/>
              <a:t> The subject will be monitored closely during the administration for any adverse events</a:t>
            </a:r>
          </a:p>
          <a:p>
            <a:pPr>
              <a:buFont typeface="Wingdings" panose="05000000000000000000" pitchFamily="2" charset="2"/>
              <a:buChar char="q"/>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3445617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502167" y="308087"/>
            <a:ext cx="9922843" cy="1033669"/>
          </a:xfrm>
        </p:spPr>
        <p:txBody>
          <a:bodyPr>
            <a:normAutofit/>
          </a:bodyPr>
          <a:lstStyle/>
          <a:p>
            <a:r>
              <a:rPr lang="en-US" sz="4000" dirty="0">
                <a:solidFill>
                  <a:srgbClr val="FFFFFF"/>
                </a:solidFill>
              </a:rPr>
              <a:t>Post-Administration &amp; Documentation </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873878"/>
            <a:ext cx="11306897" cy="4127677"/>
          </a:xfrm>
        </p:spPr>
        <p:txBody>
          <a:bodyPr anchor="ctr">
            <a:normAutofit lnSpcReduction="10000"/>
          </a:bodyPr>
          <a:lstStyle/>
          <a:p>
            <a:pPr>
              <a:buFont typeface="Wingdings" panose="05000000000000000000" pitchFamily="2" charset="2"/>
              <a:buChar char="q"/>
            </a:pPr>
            <a:r>
              <a:rPr lang="en-US" sz="2000" dirty="0"/>
              <a:t> </a:t>
            </a:r>
            <a:r>
              <a:rPr lang="en-US" sz="2400" dirty="0"/>
              <a:t>The subject will be closely monitored after study drug administration for any adverse events. </a:t>
            </a:r>
          </a:p>
          <a:p>
            <a:pPr lvl="1">
              <a:buFont typeface="Wingdings" panose="05000000000000000000" pitchFamily="2" charset="2"/>
              <a:buChar char="q"/>
            </a:pPr>
            <a:r>
              <a:rPr lang="en-US" sz="2000" dirty="0"/>
              <a:t> Document subject’s reaction to the study drug administration.</a:t>
            </a:r>
          </a:p>
          <a:p>
            <a:pPr>
              <a:buFont typeface="Wingdings" panose="05000000000000000000" pitchFamily="2" charset="2"/>
              <a:buChar char="q"/>
            </a:pPr>
            <a:r>
              <a:rPr lang="en-US" sz="2400" dirty="0"/>
              <a:t> Post-administration labs</a:t>
            </a:r>
          </a:p>
          <a:p>
            <a:pPr lvl="1">
              <a:buFont typeface="Wingdings" panose="05000000000000000000" pitchFamily="2" charset="2"/>
              <a:buChar char="q"/>
            </a:pPr>
            <a:r>
              <a:rPr lang="en-US" dirty="0"/>
              <a:t> </a:t>
            </a:r>
            <a:r>
              <a:rPr lang="en-US" sz="2200" dirty="0"/>
              <a:t>3 hours (+/- 1 hr.):  Fibrinogen, α2AP, MMP-9 levels &amp; PK studies</a:t>
            </a:r>
          </a:p>
          <a:p>
            <a:pPr>
              <a:buFont typeface="Wingdings" panose="05000000000000000000" pitchFamily="2" charset="2"/>
              <a:buChar char="q"/>
            </a:pPr>
            <a:r>
              <a:rPr lang="en-US" sz="2400" dirty="0"/>
              <a:t> Documentation on WebDCU™ F206 &amp; on source document</a:t>
            </a:r>
          </a:p>
          <a:p>
            <a:pPr lvl="1">
              <a:buFont typeface="Wingdings" panose="05000000000000000000" pitchFamily="2" charset="2"/>
              <a:buChar char="q"/>
            </a:pPr>
            <a:r>
              <a:rPr lang="en-US" dirty="0"/>
              <a:t> </a:t>
            </a:r>
            <a:r>
              <a:rPr lang="en-US" sz="2200" dirty="0"/>
              <a:t>Study drug administration start &amp; stop time</a:t>
            </a:r>
          </a:p>
          <a:p>
            <a:pPr lvl="1">
              <a:buFont typeface="Wingdings" panose="05000000000000000000" pitchFamily="2" charset="2"/>
              <a:buChar char="q"/>
            </a:pPr>
            <a:r>
              <a:rPr lang="en-US" sz="2200" dirty="0"/>
              <a:t> Flush times </a:t>
            </a:r>
          </a:p>
          <a:p>
            <a:pPr lvl="1">
              <a:buFont typeface="Wingdings" panose="05000000000000000000" pitchFamily="2" charset="2"/>
              <a:buChar char="q"/>
            </a:pPr>
            <a:r>
              <a:rPr lang="en-US" sz="2200" dirty="0"/>
              <a:t> Subject’s status after receiving study drug</a:t>
            </a:r>
          </a:p>
          <a:p>
            <a:pPr lvl="2">
              <a:buFont typeface="Wingdings" panose="05000000000000000000" pitchFamily="2" charset="2"/>
              <a:buChar char="q"/>
            </a:pPr>
            <a:r>
              <a:rPr lang="en-US" sz="1800" dirty="0"/>
              <a:t> Documentation of any events that occur during or after the study drug administration</a:t>
            </a:r>
          </a:p>
          <a:p>
            <a:pPr lvl="1">
              <a:buFont typeface="Wingdings" panose="05000000000000000000" pitchFamily="2" charset="2"/>
              <a:buChar char="q"/>
            </a:pPr>
            <a:r>
              <a:rPr lang="en-US" sz="2200" dirty="0"/>
              <a:t> Lab times</a:t>
            </a:r>
          </a:p>
          <a:p>
            <a:pPr marL="0" indent="0">
              <a:buNone/>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942866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6" name="Content Placeholder 5">
            <a:extLst>
              <a:ext uri="{FF2B5EF4-FFF2-40B4-BE49-F238E27FC236}">
                <a16:creationId xmlns:a16="http://schemas.microsoft.com/office/drawing/2014/main" id="{74518669-D3D6-7C08-3EE0-DD8D1C87F85D}"/>
              </a:ext>
            </a:extLst>
          </p:cNvPr>
          <p:cNvSpPr>
            <a:spLocks noGrp="1"/>
          </p:cNvSpPr>
          <p:nvPr>
            <p:ph sz="half" idx="1"/>
          </p:nvPr>
        </p:nvSpPr>
        <p:spPr>
          <a:xfrm>
            <a:off x="4142046" y="1165413"/>
            <a:ext cx="7792863" cy="4378740"/>
          </a:xfrm>
        </p:spPr>
        <p:txBody>
          <a:bodyPr>
            <a:normAutofit/>
          </a:bodyPr>
          <a:lstStyle/>
          <a:p>
            <a:pPr marL="0" indent="0">
              <a:buNone/>
            </a:pPr>
            <a:endParaRPr lang="en-US" sz="3600" dirty="0"/>
          </a:p>
          <a:p>
            <a:pPr>
              <a:buFont typeface="Wingdings" panose="05000000000000000000" pitchFamily="2" charset="2"/>
              <a:buChar char="q"/>
            </a:pPr>
            <a:r>
              <a:rPr lang="en-US" sz="3600" dirty="0"/>
              <a:t> Collection &amp; Shipping Kits</a:t>
            </a:r>
          </a:p>
          <a:p>
            <a:pPr>
              <a:buFont typeface="Wingdings" panose="05000000000000000000" pitchFamily="2" charset="2"/>
              <a:buChar char="q"/>
            </a:pPr>
            <a:r>
              <a:rPr lang="en-US" sz="3600" dirty="0"/>
              <a:t> Processing</a:t>
            </a:r>
          </a:p>
          <a:p>
            <a:pPr>
              <a:buFont typeface="Wingdings" panose="05000000000000000000" pitchFamily="2" charset="2"/>
              <a:buChar char="q"/>
            </a:pPr>
            <a:r>
              <a:rPr lang="en-US" sz="3600" dirty="0"/>
              <a:t> Freezing</a:t>
            </a:r>
          </a:p>
          <a:p>
            <a:pPr>
              <a:buFont typeface="Wingdings" panose="05000000000000000000" pitchFamily="2" charset="2"/>
              <a:buChar char="q"/>
            </a:pPr>
            <a:r>
              <a:rPr lang="en-US" sz="3600" dirty="0"/>
              <a:t> Shipping</a:t>
            </a:r>
          </a:p>
        </p:txBody>
      </p:sp>
      <p:sp>
        <p:nvSpPr>
          <p:cNvPr id="11" name="Title 5">
            <a:extLst>
              <a:ext uri="{FF2B5EF4-FFF2-40B4-BE49-F238E27FC236}">
                <a16:creationId xmlns:a16="http://schemas.microsoft.com/office/drawing/2014/main" id="{F8CE4F91-4D20-6B86-A895-87527C80F176}"/>
              </a:ext>
            </a:extLst>
          </p:cNvPr>
          <p:cNvSpPr txBox="1">
            <a:spLocks/>
          </p:cNvSpPr>
          <p:nvPr/>
        </p:nvSpPr>
        <p:spPr>
          <a:xfrm>
            <a:off x="844014" y="1714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Study Labs</a:t>
            </a:r>
          </a:p>
        </p:txBody>
      </p:sp>
    </p:spTree>
    <p:extLst>
      <p:ext uri="{BB962C8B-B14F-4D97-AF65-F5344CB8AC3E}">
        <p14:creationId xmlns:p14="http://schemas.microsoft.com/office/powerpoint/2010/main" val="137238545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5" name="Content Placeholder 4">
            <a:extLst>
              <a:ext uri="{FF2B5EF4-FFF2-40B4-BE49-F238E27FC236}">
                <a16:creationId xmlns:a16="http://schemas.microsoft.com/office/drawing/2014/main" id="{21B0D8BA-F3AD-5221-C813-0127B1739F25}"/>
              </a:ext>
            </a:extLst>
          </p:cNvPr>
          <p:cNvSpPr>
            <a:spLocks noGrp="1"/>
          </p:cNvSpPr>
          <p:nvPr>
            <p:ph sz="half" idx="2"/>
          </p:nvPr>
        </p:nvSpPr>
        <p:spPr>
          <a:xfrm>
            <a:off x="4266262" y="1183908"/>
            <a:ext cx="7668648" cy="5419024"/>
          </a:xfrm>
        </p:spPr>
        <p:txBody>
          <a:bodyPr>
            <a:normAutofit/>
          </a:bodyPr>
          <a:lstStyle/>
          <a:p>
            <a:pPr algn="ctr"/>
            <a:endParaRPr lang="en-US" sz="1200" dirty="0"/>
          </a:p>
          <a:p>
            <a:pPr algn="ctr"/>
            <a:endParaRPr lang="en-US" sz="1200" dirty="0"/>
          </a:p>
          <a:p>
            <a:pPr marL="0" indent="0" algn="ctr">
              <a:buNone/>
            </a:pPr>
            <a:endParaRPr lang="en-US" sz="1200" dirty="0"/>
          </a:p>
          <a:p>
            <a:pPr marL="0" indent="0" algn="ctr">
              <a:buNone/>
            </a:pPr>
            <a:endParaRPr lang="en-US" sz="1200" dirty="0"/>
          </a:p>
          <a:p>
            <a:pPr marL="0" indent="0" algn="ctr">
              <a:buNone/>
            </a:pPr>
            <a:r>
              <a:rPr lang="en-US" sz="6600" dirty="0"/>
              <a:t>Study Coordinator Training</a:t>
            </a:r>
          </a:p>
        </p:txBody>
      </p:sp>
    </p:spTree>
    <p:extLst>
      <p:ext uri="{BB962C8B-B14F-4D97-AF65-F5344CB8AC3E}">
        <p14:creationId xmlns:p14="http://schemas.microsoft.com/office/powerpoint/2010/main" val="3068944868"/>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59347" y="294538"/>
            <a:ext cx="10808204" cy="1033669"/>
          </a:xfrm>
        </p:spPr>
        <p:txBody>
          <a:bodyPr>
            <a:normAutofit/>
          </a:bodyPr>
          <a:lstStyle/>
          <a:p>
            <a:r>
              <a:rPr lang="en-US" sz="4000" dirty="0">
                <a:solidFill>
                  <a:srgbClr val="FFFFFF"/>
                </a:solidFill>
              </a:rPr>
              <a:t>Lab Collection &amp; Shipping Kits </a:t>
            </a:r>
            <a:endParaRPr lang="en-US" sz="4000" b="1" dirty="0">
              <a:solidFill>
                <a:srgbClr val="FF0000"/>
              </a:solidFill>
            </a:endParaRP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313762" y="1724907"/>
            <a:ext cx="11564471" cy="4003540"/>
          </a:xfrm>
        </p:spPr>
        <p:txBody>
          <a:bodyPr anchor="ctr">
            <a:noAutofit/>
          </a:bodyPr>
          <a:lstStyle/>
          <a:p>
            <a:pPr>
              <a:buFont typeface="Wingdings" panose="05000000000000000000" pitchFamily="2" charset="2"/>
              <a:buChar char="q"/>
            </a:pPr>
            <a:r>
              <a:rPr lang="en-US" sz="2400" dirty="0"/>
              <a:t> You will be provided sample collection kits at the start of the study and throughout as needed.  The initial shipment will contain 10 kits and will be resupplied when the inventory drops to 3 kits.</a:t>
            </a:r>
          </a:p>
          <a:p>
            <a:pPr>
              <a:buFont typeface="Wingdings" panose="05000000000000000000" pitchFamily="2" charset="2"/>
              <a:buChar char="q"/>
            </a:pPr>
            <a:r>
              <a:rPr lang="en-US" sz="2400" dirty="0"/>
              <a:t> Upon receipt of the collection &amp; shipping items, the site will confirm the kits received in WebDCU™. </a:t>
            </a:r>
          </a:p>
          <a:p>
            <a:pPr>
              <a:buFont typeface="Wingdings" panose="05000000000000000000" pitchFamily="2" charset="2"/>
              <a:buChar char="q"/>
            </a:pPr>
            <a:r>
              <a:rPr lang="en-US" sz="2400" dirty="0"/>
              <a:t> If a kit is lost or misused, you will need to document that in the inventory in WebDCU™ so it can be replaced.</a:t>
            </a:r>
          </a:p>
          <a:p>
            <a:pPr>
              <a:buFont typeface="Wingdings" panose="05000000000000000000" pitchFamily="2" charset="2"/>
              <a:buChar char="q"/>
            </a:pPr>
            <a:r>
              <a:rPr lang="en-US" sz="2400" dirty="0"/>
              <a:t> The items needed to obtain the labs will be the site’s responsibility.  </a:t>
            </a:r>
          </a:p>
          <a:p>
            <a:pPr lvl="1">
              <a:buFont typeface="Wingdings" panose="05000000000000000000" pitchFamily="2" charset="2"/>
              <a:buChar char="q"/>
            </a:pPr>
            <a:r>
              <a:rPr lang="en-US" sz="2200" dirty="0"/>
              <a:t>Funds have been included in the in-hospital visit payment to cover the cost of the lab supplies.</a:t>
            </a:r>
          </a:p>
          <a:p>
            <a:pPr>
              <a:buFont typeface="Wingdings" panose="05000000000000000000" pitchFamily="2" charset="2"/>
              <a:buChar char="q"/>
            </a:pPr>
            <a:r>
              <a:rPr lang="en-US" sz="2400" dirty="0"/>
              <a:t>The payment for specimens will be applied when specimens are received at the central lab.</a:t>
            </a:r>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2206855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542925" y="294538"/>
            <a:ext cx="10724625" cy="1033669"/>
          </a:xfrm>
        </p:spPr>
        <p:txBody>
          <a:bodyPr>
            <a:normAutofit/>
          </a:bodyPr>
          <a:lstStyle/>
          <a:p>
            <a:r>
              <a:rPr lang="en-US" sz="4000" dirty="0">
                <a:solidFill>
                  <a:srgbClr val="FFFFFF"/>
                </a:solidFill>
              </a:rPr>
              <a:t>Sample Processing</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331694" y="1586562"/>
            <a:ext cx="11564471" cy="5115244"/>
          </a:xfrm>
        </p:spPr>
        <p:txBody>
          <a:bodyPr anchor="ctr">
            <a:normAutofit/>
          </a:bodyPr>
          <a:lstStyle/>
          <a:p>
            <a:pPr>
              <a:buFont typeface="Wingdings" panose="05000000000000000000" pitchFamily="2" charset="2"/>
              <a:buChar char="q"/>
            </a:pPr>
            <a:r>
              <a:rPr lang="en-US" sz="2400" dirty="0"/>
              <a:t> Obtain a collection kit</a:t>
            </a:r>
          </a:p>
          <a:p>
            <a:pPr>
              <a:buFont typeface="Wingdings" panose="05000000000000000000" pitchFamily="2" charset="2"/>
              <a:buChar char="q"/>
            </a:pPr>
            <a:r>
              <a:rPr lang="en-US" sz="2400" dirty="0"/>
              <a:t> Obtain the blood samples following local institutional policies and procedures.  </a:t>
            </a:r>
          </a:p>
          <a:p>
            <a:pPr>
              <a:buFont typeface="Wingdings" panose="05000000000000000000" pitchFamily="2" charset="2"/>
              <a:buChar char="q"/>
            </a:pPr>
            <a:r>
              <a:rPr lang="en-US" sz="2400" dirty="0"/>
              <a:t> Process the sample according to the instructions in the Lab MOP.</a:t>
            </a:r>
          </a:p>
          <a:p>
            <a:pPr lvl="1">
              <a:buFont typeface="Wingdings" panose="05000000000000000000" pitchFamily="2" charset="2"/>
              <a:buChar char="§"/>
            </a:pPr>
            <a:r>
              <a:rPr lang="en-US" dirty="0"/>
              <a:t>If processing needs to be delayed, tubes can be held at 4</a:t>
            </a:r>
            <a:r>
              <a:rPr lang="en-US" baseline="30000" dirty="0"/>
              <a:t>o</a:t>
            </a:r>
            <a:r>
              <a:rPr lang="en-US" dirty="0"/>
              <a:t>C for up to 4 hours prior to centrifugation</a:t>
            </a:r>
          </a:p>
          <a:p>
            <a:pPr>
              <a:buFont typeface="Wingdings" panose="05000000000000000000" pitchFamily="2" charset="2"/>
              <a:buChar char="q"/>
            </a:pPr>
            <a:r>
              <a:rPr lang="en-US" sz="2400" dirty="0"/>
              <a:t> Transfer the plasma into the provided cryovials.</a:t>
            </a:r>
          </a:p>
          <a:p>
            <a:pPr>
              <a:buFont typeface="Wingdings" panose="05000000000000000000" pitchFamily="2" charset="2"/>
              <a:buChar char="q"/>
            </a:pPr>
            <a:r>
              <a:rPr lang="en-US" sz="2400" dirty="0"/>
              <a:t> Apply the cryo-labels to the cryovials and record on form for input into WebDCU™</a:t>
            </a:r>
          </a:p>
          <a:p>
            <a:pPr marL="0" indent="0">
              <a:buNone/>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596464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533401" y="294538"/>
            <a:ext cx="10734150" cy="1033669"/>
          </a:xfrm>
        </p:spPr>
        <p:txBody>
          <a:bodyPr>
            <a:normAutofit/>
          </a:bodyPr>
          <a:lstStyle/>
          <a:p>
            <a:r>
              <a:rPr lang="en-US" sz="4000" dirty="0">
                <a:solidFill>
                  <a:srgbClr val="FFFFFF"/>
                </a:solidFill>
              </a:rPr>
              <a:t>Freezing</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313762" y="2385028"/>
            <a:ext cx="11564471" cy="2408645"/>
          </a:xfrm>
        </p:spPr>
        <p:txBody>
          <a:bodyPr anchor="ctr">
            <a:normAutofit fontScale="40000" lnSpcReduction="20000"/>
          </a:bodyPr>
          <a:lstStyle/>
          <a:p>
            <a:pPr>
              <a:buFont typeface="Wingdings" panose="05000000000000000000" pitchFamily="2" charset="2"/>
              <a:buChar char="q"/>
            </a:pPr>
            <a:r>
              <a:rPr lang="en-US" sz="9800" dirty="0"/>
              <a:t> The samples will be stored in a -80</a:t>
            </a:r>
            <a:r>
              <a:rPr lang="en-US" sz="9800" baseline="30000" dirty="0"/>
              <a:t>o</a:t>
            </a:r>
            <a:r>
              <a:rPr lang="en-US" sz="9800" dirty="0"/>
              <a:t>F freezer until shipment to the core lab. </a:t>
            </a:r>
          </a:p>
          <a:p>
            <a:pPr lvl="1">
              <a:buFont typeface="Wingdings" panose="05000000000000000000" pitchFamily="2" charset="2"/>
              <a:buChar char="q"/>
            </a:pPr>
            <a:endParaRPr lang="en-US" sz="9800" dirty="0"/>
          </a:p>
          <a:p>
            <a:pPr>
              <a:buFont typeface="Wingdings" panose="05000000000000000000" pitchFamily="2" charset="2"/>
              <a:buChar char="q"/>
            </a:pPr>
            <a:r>
              <a:rPr lang="en-US" sz="9800" dirty="0"/>
              <a:t> Complete sample F181 Biospecimen Collection form and retain until shipment.</a:t>
            </a:r>
          </a:p>
          <a:p>
            <a:pPr>
              <a:buFont typeface="Wingdings" panose="05000000000000000000" pitchFamily="2" charset="2"/>
              <a:buChar char="q"/>
            </a:pPr>
            <a:endParaRPr lang="en-US" sz="9800" dirty="0"/>
          </a:p>
          <a:p>
            <a:pPr marL="0" indent="0">
              <a:buNone/>
            </a:pPr>
            <a:endParaRPr lang="en-US" dirty="0"/>
          </a:p>
          <a:p>
            <a:pPr lvl="1">
              <a:buFont typeface="Wingdings" panose="05000000000000000000" pitchFamily="2" charset="2"/>
              <a:buChar char="q"/>
            </a:pPr>
            <a:endParaRPr lang="en-US" sz="16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4103390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59347" y="294538"/>
            <a:ext cx="10808204" cy="1033669"/>
          </a:xfrm>
        </p:spPr>
        <p:txBody>
          <a:bodyPr>
            <a:normAutofit/>
          </a:bodyPr>
          <a:lstStyle/>
          <a:p>
            <a:r>
              <a:rPr lang="en-US" sz="4000" dirty="0">
                <a:solidFill>
                  <a:srgbClr val="FFFFFF"/>
                </a:solidFill>
              </a:rPr>
              <a:t>Shipping</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331694" y="1753625"/>
            <a:ext cx="11564471" cy="4620281"/>
          </a:xfrm>
        </p:spPr>
        <p:txBody>
          <a:bodyPr anchor="ctr">
            <a:normAutofit/>
          </a:bodyPr>
          <a:lstStyle/>
          <a:p>
            <a:pPr>
              <a:buFont typeface="Wingdings" panose="05000000000000000000" pitchFamily="2" charset="2"/>
              <a:buChar char="q"/>
            </a:pPr>
            <a:r>
              <a:rPr lang="en-US" sz="2400" dirty="0"/>
              <a:t> The frozen samples will be shipped to the University of Arizona lab, every 6 months, using FedEx Priority Overnight courier service.</a:t>
            </a:r>
          </a:p>
          <a:p>
            <a:pPr lvl="1">
              <a:buFont typeface="Wingdings" panose="05000000000000000000" pitchFamily="2" charset="2"/>
              <a:buChar char="§"/>
            </a:pPr>
            <a:r>
              <a:rPr lang="en-US" sz="2200" dirty="0"/>
              <a:t>Include a copy of F181 Biospecimen Collection Processing form</a:t>
            </a:r>
          </a:p>
          <a:p>
            <a:pPr lvl="1">
              <a:buFont typeface="Wingdings" panose="05000000000000000000" pitchFamily="2" charset="2"/>
              <a:buChar char="§"/>
            </a:pPr>
            <a:r>
              <a:rPr lang="en-US" sz="2200" dirty="0"/>
              <a:t>Pack specimen and ship specimens as indicated in the core lab MOP</a:t>
            </a:r>
          </a:p>
          <a:p>
            <a:pPr lvl="1">
              <a:buFont typeface="Wingdings" panose="05000000000000000000" pitchFamily="2" charset="2"/>
              <a:buChar char="§"/>
            </a:pPr>
            <a:r>
              <a:rPr lang="en-US" sz="2200" dirty="0"/>
              <a:t>See core lab MOP for lab closures for holidays</a:t>
            </a:r>
          </a:p>
          <a:p>
            <a:pPr lvl="1">
              <a:buFont typeface="Wingdings" panose="05000000000000000000" pitchFamily="2" charset="2"/>
              <a:buChar char="§"/>
            </a:pPr>
            <a:r>
              <a:rPr lang="en-US" sz="2200" dirty="0"/>
              <a:t>Your site will be contacted by the core lab when they are ready to have the specimens shipped</a:t>
            </a:r>
          </a:p>
          <a:p>
            <a:pPr>
              <a:buFont typeface="Wingdings" panose="05000000000000000000" pitchFamily="2" charset="2"/>
              <a:buChar char="q"/>
            </a:pPr>
            <a:r>
              <a:rPr lang="en-US" sz="2400" dirty="0"/>
              <a:t> Documentation of sample shipping will be made in WebDCU™.  Receipt of labs will also be verified.</a:t>
            </a:r>
          </a:p>
          <a:p>
            <a:pPr>
              <a:buFont typeface="Wingdings" panose="05000000000000000000" pitchFamily="2" charset="2"/>
              <a:buChar char="q"/>
            </a:pPr>
            <a:r>
              <a:rPr lang="en-US" sz="2400" dirty="0"/>
              <a:t> Once samples for each subject have been verified as received, the payment for those labs will be processed.</a:t>
            </a:r>
          </a:p>
          <a:p>
            <a:pPr>
              <a:buFont typeface="Wingdings" panose="05000000000000000000" pitchFamily="2" charset="2"/>
              <a:buChar char="q"/>
            </a:pPr>
            <a:r>
              <a:rPr lang="en-US" sz="2400" dirty="0"/>
              <a:t> See the lab MOP for all instructions on obtaining, processing, and shipping the specimens.</a:t>
            </a:r>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3"/>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630338864"/>
      </p:ext>
    </p:extLst>
  </p:cSld>
  <p:clrMapOvr>
    <a:masterClrMapping/>
  </p:clrMapOvr>
  <p:extLst>
    <p:ext uri="{6950BFC3-D8DA-4A85-94F7-54DA5524770B}">
      <p188:commentRel xmlns:p188="http://schemas.microsoft.com/office/powerpoint/2018/8/main" r:id="rId2"/>
    </p:ext>
  </p:extLs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6" name="Content Placeholder 5">
            <a:extLst>
              <a:ext uri="{FF2B5EF4-FFF2-40B4-BE49-F238E27FC236}">
                <a16:creationId xmlns:a16="http://schemas.microsoft.com/office/drawing/2014/main" id="{74518669-D3D6-7C08-3EE0-DD8D1C87F85D}"/>
              </a:ext>
            </a:extLst>
          </p:cNvPr>
          <p:cNvSpPr>
            <a:spLocks noGrp="1"/>
          </p:cNvSpPr>
          <p:nvPr>
            <p:ph sz="half" idx="1"/>
          </p:nvPr>
        </p:nvSpPr>
        <p:spPr>
          <a:xfrm>
            <a:off x="4142046" y="1665171"/>
            <a:ext cx="7792863" cy="3878981"/>
          </a:xfrm>
        </p:spPr>
        <p:txBody>
          <a:bodyPr>
            <a:normAutofit/>
          </a:bodyPr>
          <a:lstStyle/>
          <a:p>
            <a:pPr>
              <a:buFont typeface="Wingdings" panose="05000000000000000000" pitchFamily="2" charset="2"/>
              <a:buChar char="q"/>
            </a:pPr>
            <a:r>
              <a:rPr lang="en-US" sz="3600" dirty="0"/>
              <a:t> Data Collection Guidelines</a:t>
            </a:r>
          </a:p>
          <a:p>
            <a:pPr>
              <a:buFont typeface="Wingdings" panose="05000000000000000000" pitchFamily="2" charset="2"/>
              <a:buChar char="q"/>
            </a:pPr>
            <a:r>
              <a:rPr lang="en-US" sz="3600" dirty="0"/>
              <a:t> Document Parameter Guidelines</a:t>
            </a:r>
          </a:p>
          <a:p>
            <a:pPr>
              <a:buFont typeface="Wingdings" panose="05000000000000000000" pitchFamily="2" charset="2"/>
              <a:buChar char="q"/>
            </a:pPr>
            <a:r>
              <a:rPr lang="en-US" sz="3600" dirty="0"/>
              <a:t> User Manual</a:t>
            </a:r>
          </a:p>
          <a:p>
            <a:pPr>
              <a:buFont typeface="Wingdings" panose="05000000000000000000" pitchFamily="2" charset="2"/>
              <a:buChar char="q"/>
            </a:pPr>
            <a:r>
              <a:rPr lang="en-US" sz="3600" dirty="0"/>
              <a:t> Training  </a:t>
            </a:r>
          </a:p>
          <a:p>
            <a:pPr marL="0" indent="0">
              <a:buNone/>
            </a:pPr>
            <a:endParaRPr lang="en-US" sz="3600" dirty="0"/>
          </a:p>
        </p:txBody>
      </p:sp>
      <p:sp>
        <p:nvSpPr>
          <p:cNvPr id="11" name="Title 5">
            <a:extLst>
              <a:ext uri="{FF2B5EF4-FFF2-40B4-BE49-F238E27FC236}">
                <a16:creationId xmlns:a16="http://schemas.microsoft.com/office/drawing/2014/main" id="{F8CE4F91-4D20-6B86-A895-87527C80F176}"/>
              </a:ext>
            </a:extLst>
          </p:cNvPr>
          <p:cNvSpPr txBox="1">
            <a:spLocks/>
          </p:cNvSpPr>
          <p:nvPr/>
        </p:nvSpPr>
        <p:spPr>
          <a:xfrm>
            <a:off x="844014" y="1714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p>
        </p:txBody>
      </p:sp>
      <p:sp>
        <p:nvSpPr>
          <p:cNvPr id="2" name="Title 5">
            <a:extLst>
              <a:ext uri="{FF2B5EF4-FFF2-40B4-BE49-F238E27FC236}">
                <a16:creationId xmlns:a16="http://schemas.microsoft.com/office/drawing/2014/main" id="{2CE3E8A5-11D1-F0A4-8A7A-CA226E0E5E8A}"/>
              </a:ext>
            </a:extLst>
          </p:cNvPr>
          <p:cNvSpPr txBox="1">
            <a:spLocks/>
          </p:cNvSpPr>
          <p:nvPr/>
        </p:nvSpPr>
        <p:spPr>
          <a:xfrm>
            <a:off x="996414" y="3238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WebDCU™</a:t>
            </a:r>
          </a:p>
        </p:txBody>
      </p:sp>
    </p:spTree>
    <p:extLst>
      <p:ext uri="{BB962C8B-B14F-4D97-AF65-F5344CB8AC3E}">
        <p14:creationId xmlns:p14="http://schemas.microsoft.com/office/powerpoint/2010/main" val="586531659"/>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529059" y="280011"/>
            <a:ext cx="9895951" cy="1033669"/>
          </a:xfrm>
        </p:spPr>
        <p:txBody>
          <a:bodyPr>
            <a:normAutofit/>
          </a:bodyPr>
          <a:lstStyle/>
          <a:p>
            <a:r>
              <a:rPr lang="en-US" sz="4000" dirty="0">
                <a:solidFill>
                  <a:srgbClr val="FFFFFF"/>
                </a:solidFill>
              </a:rPr>
              <a:t>Data Collection Guidelines </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753626"/>
            <a:ext cx="11306897" cy="4638209"/>
          </a:xfrm>
        </p:spPr>
        <p:txBody>
          <a:bodyPr anchor="ctr">
            <a:normAutofit/>
          </a:bodyPr>
          <a:lstStyle/>
          <a:p>
            <a:pPr marL="0" indent="0">
              <a:buNone/>
            </a:pPr>
            <a:r>
              <a:rPr lang="en-US" sz="2400" dirty="0"/>
              <a:t>The Data Collection Guidelines, published by NDMC, is a booklet to guide you through entering data into WebDCU™.</a:t>
            </a:r>
          </a:p>
          <a:p>
            <a:pPr marL="0" indent="0">
              <a:buNone/>
            </a:pPr>
            <a:r>
              <a:rPr lang="en-US" sz="2400" dirty="0"/>
              <a:t>The booklet will be added to the WebDCU™ toolbox for the SISTER study.  </a:t>
            </a:r>
          </a:p>
          <a:p>
            <a:pPr>
              <a:buFont typeface="Wingdings" panose="05000000000000000000" pitchFamily="2" charset="2"/>
              <a:buChar char="q"/>
            </a:pPr>
            <a:r>
              <a:rPr lang="en-US" sz="2400" dirty="0"/>
              <a:t> All data is to be entered into the subject’s binder in WebDCU™ within 5 days of collection.</a:t>
            </a:r>
          </a:p>
          <a:p>
            <a:pPr lvl="1">
              <a:buFont typeface="Wingdings" panose="05000000000000000000" pitchFamily="2" charset="2"/>
              <a:buChar char="§"/>
            </a:pPr>
            <a:r>
              <a:rPr lang="en-US" sz="2200" dirty="0"/>
              <a:t>For randomization to occur, the subject enrollment form must be completed.  Once randomization has occurred, you can then go back and complete the eligibility form (F101) and all other CRFs needed.</a:t>
            </a:r>
          </a:p>
          <a:p>
            <a:pPr>
              <a:buFont typeface="Wingdings" panose="05000000000000000000" pitchFamily="2" charset="2"/>
              <a:buChar char="q"/>
            </a:pPr>
            <a:r>
              <a:rPr lang="en-US" sz="2400" dirty="0"/>
              <a:t> Screen Failures are entered into WebDCU™ as they occur, not monthly.</a:t>
            </a:r>
          </a:p>
          <a:p>
            <a:pPr>
              <a:buFont typeface="Wingdings" panose="05000000000000000000" pitchFamily="2" charset="2"/>
              <a:buChar char="q"/>
            </a:pPr>
            <a:r>
              <a:rPr lang="en-US" sz="2400" dirty="0"/>
              <a:t> Site payments are contingent upon </a:t>
            </a:r>
            <a:r>
              <a:rPr lang="en-US" sz="2400" u="sng" dirty="0"/>
              <a:t>complete</a:t>
            </a:r>
            <a:r>
              <a:rPr lang="en-US" sz="2400" dirty="0"/>
              <a:t> subject data being entered into WebDCU™.</a:t>
            </a:r>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35790136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580464" y="340183"/>
            <a:ext cx="10532444" cy="1033669"/>
          </a:xfrm>
        </p:spPr>
        <p:txBody>
          <a:bodyPr>
            <a:normAutofit/>
          </a:bodyPr>
          <a:lstStyle/>
          <a:p>
            <a:r>
              <a:rPr lang="en-US" sz="4000" dirty="0">
                <a:solidFill>
                  <a:srgbClr val="FFFFFF"/>
                </a:solidFill>
              </a:rPr>
              <a:t>Document Parameter Guidelines </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668330"/>
            <a:ext cx="11306897" cy="5189669"/>
          </a:xfrm>
        </p:spPr>
        <p:txBody>
          <a:bodyPr anchor="ctr">
            <a:normAutofit fontScale="92500" lnSpcReduction="10000"/>
          </a:bodyPr>
          <a:lstStyle/>
          <a:p>
            <a:pPr marL="0" indent="0">
              <a:buNone/>
            </a:pPr>
            <a:r>
              <a:rPr lang="en-US" sz="2000" dirty="0"/>
              <a:t>The Document Parameter Guidelines is a document that guides you in the requirements of your regulatory documents uploaded to WebDCU™ and contained within your site regulatory files.  These include but are not limited to:</a:t>
            </a:r>
          </a:p>
          <a:p>
            <a:pPr marL="0" indent="0">
              <a:buNone/>
            </a:pPr>
            <a:endParaRPr lang="en-US" sz="2000" dirty="0"/>
          </a:p>
          <a:p>
            <a:pPr marL="0" indent="0">
              <a:buNone/>
            </a:pPr>
            <a:endParaRPr lang="en-US" sz="2000" dirty="0"/>
          </a:p>
          <a:p>
            <a:pPr marL="0" indent="0">
              <a:buNone/>
            </a:pPr>
            <a:r>
              <a:rPr lang="en-US" sz="1800" b="1" i="0" u="none" strike="noStrike" kern="1200" dirty="0">
                <a:solidFill>
                  <a:srgbClr val="FFFFFF"/>
                </a:solidFill>
                <a:effectLst/>
                <a:latin typeface="Calibri" panose="020F0502020204030204" pitchFamily="34" charset="0"/>
              </a:rPr>
              <a:t>Site Documents</a:t>
            </a:r>
            <a:endParaRPr lang="en-US" sz="1800" b="0" i="0" u="none" strike="noStrike" dirty="0">
              <a:effectLst/>
              <a:latin typeface="Arial" panose="020B0604020202020204" pitchFamily="34" charset="0"/>
            </a:endParaRPr>
          </a:p>
          <a:p>
            <a:pPr marL="0" indent="0">
              <a:buNone/>
            </a:pPr>
            <a:endParaRPr lang="en-US" sz="2000" dirty="0"/>
          </a:p>
          <a:p>
            <a:pPr marL="0" indent="0">
              <a:buNone/>
            </a:pPr>
            <a:endParaRPr lang="en-US" sz="2000" dirty="0"/>
          </a:p>
          <a:p>
            <a:pPr marL="0" indent="0">
              <a:buNone/>
            </a:pPr>
            <a:endParaRPr lang="en-US" sz="2000" dirty="0"/>
          </a:p>
          <a:p>
            <a:pPr marL="0" indent="0">
              <a:buNone/>
            </a:pPr>
            <a:r>
              <a:rPr lang="en-US" sz="1800" b="1" i="0" u="none" strike="noStrike" kern="1200" dirty="0">
                <a:solidFill>
                  <a:srgbClr val="FFFFFF"/>
                </a:solidFill>
                <a:effectLst/>
                <a:latin typeface="Calibri" panose="020F0502020204030204" pitchFamily="34" charset="0"/>
              </a:rPr>
              <a:t>Site Documents</a:t>
            </a:r>
            <a:endParaRPr lang="en-US" sz="1800" b="0" i="0" u="none" strike="noStrike" dirty="0">
              <a:effectLst/>
              <a:latin typeface="Arial" panose="020B0604020202020204" pitchFamily="34" charset="0"/>
            </a:endParaRPr>
          </a:p>
          <a:p>
            <a:pPr marL="0" indent="0">
              <a:buNone/>
            </a:pPr>
            <a:endParaRPr lang="en-US" sz="2000" dirty="0"/>
          </a:p>
          <a:p>
            <a:pPr marL="0" indent="0">
              <a:buNone/>
            </a:pPr>
            <a:r>
              <a:rPr lang="en-US" sz="2000" dirty="0"/>
              <a:t>                                                                                                      </a:t>
            </a:r>
          </a:p>
          <a:p>
            <a:pPr marL="0" algn="l" rtl="0" eaLnBrk="1" fontAlgn="t" latinLnBrk="0" hangingPunct="1">
              <a:spcBef>
                <a:spcPts val="0"/>
              </a:spcBef>
              <a:spcAft>
                <a:spcPts val="0"/>
              </a:spcAft>
            </a:pPr>
            <a:r>
              <a:rPr lang="en-US" sz="1800" b="1" i="0" u="none" strike="noStrike" kern="1200" dirty="0">
                <a:solidFill>
                  <a:srgbClr val="FFFFFF"/>
                </a:solidFill>
                <a:effectLst/>
                <a:latin typeface="Calibri" panose="020F0502020204030204" pitchFamily="34" charset="0"/>
              </a:rPr>
              <a:t>cIRB Approved Translated ICF</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1" i="0" u="none" strike="noStrike" kern="1200" dirty="0">
                <a:solidFill>
                  <a:srgbClr val="FFFFFF"/>
                </a:solidFill>
                <a:effectLst/>
                <a:latin typeface="Calibri" panose="020F0502020204030204" pitchFamily="34" charset="0"/>
              </a:rPr>
              <a:t>Protocol Signature Page</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1" i="0" u="none" strike="noStrike" kern="1200" dirty="0">
                <a:solidFill>
                  <a:srgbClr val="FFFFFF"/>
                </a:solidFill>
                <a:effectLst/>
                <a:latin typeface="Calibri" panose="020F0502020204030204" pitchFamily="34" charset="0"/>
              </a:rPr>
              <a:t>cIRB Approval Approved ICF</a:t>
            </a:r>
            <a:endParaRPr lang="en-US" sz="1800" b="0" i="0" u="none" strike="noStrike" dirty="0">
              <a:effectLst/>
              <a:latin typeface="Arial" panose="020B0604020202020204" pitchFamily="34" charset="0"/>
            </a:endParaRPr>
          </a:p>
          <a:p>
            <a:pPr marL="0" indent="0">
              <a:buNone/>
            </a:pPr>
            <a:r>
              <a:rPr lang="en-US" sz="2000" dirty="0"/>
              <a:t>This document is stored in the WebDCU™ toolbox under your StrokeNet studies.</a:t>
            </a:r>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9483031" y="174285"/>
            <a:ext cx="1341236" cy="1274174"/>
          </a:xfrm>
          <a:prstGeom prst="rect">
            <a:avLst/>
          </a:prstGeom>
        </p:spPr>
      </p:pic>
      <p:graphicFrame>
        <p:nvGraphicFramePr>
          <p:cNvPr id="5" name="Table 5">
            <a:extLst>
              <a:ext uri="{FF2B5EF4-FFF2-40B4-BE49-F238E27FC236}">
                <a16:creationId xmlns:a16="http://schemas.microsoft.com/office/drawing/2014/main" id="{98C3FECE-90E5-016B-5E54-F2B8234FB36A}"/>
              </a:ext>
            </a:extLst>
          </p:cNvPr>
          <p:cNvGraphicFramePr>
            <a:graphicFrameLocks noGrp="1"/>
          </p:cNvGraphicFramePr>
          <p:nvPr>
            <p:extLst>
              <p:ext uri="{D42A27DB-BD31-4B8C-83A1-F6EECF244321}">
                <p14:modId xmlns:p14="http://schemas.microsoft.com/office/powerpoint/2010/main" val="2984401051"/>
              </p:ext>
            </p:extLst>
          </p:nvPr>
        </p:nvGraphicFramePr>
        <p:xfrm>
          <a:off x="425753" y="2596405"/>
          <a:ext cx="5085976" cy="3713480"/>
        </p:xfrm>
        <a:graphic>
          <a:graphicData uri="http://schemas.openxmlformats.org/drawingml/2006/table">
            <a:tbl>
              <a:tblPr firstRow="1" bandRow="1">
                <a:tableStyleId>{5C22544A-7EE6-4342-B048-85BDC9FD1C3A}</a:tableStyleId>
              </a:tblPr>
              <a:tblGrid>
                <a:gridCol w="2542988">
                  <a:extLst>
                    <a:ext uri="{9D8B030D-6E8A-4147-A177-3AD203B41FA5}">
                      <a16:colId xmlns:a16="http://schemas.microsoft.com/office/drawing/2014/main" val="4260553225"/>
                    </a:ext>
                  </a:extLst>
                </a:gridCol>
                <a:gridCol w="2542988">
                  <a:extLst>
                    <a:ext uri="{9D8B030D-6E8A-4147-A177-3AD203B41FA5}">
                      <a16:colId xmlns:a16="http://schemas.microsoft.com/office/drawing/2014/main" val="108816066"/>
                    </a:ext>
                  </a:extLst>
                </a:gridCol>
              </a:tblGrid>
              <a:tr h="370840">
                <a:tc gridSpan="2">
                  <a:txBody>
                    <a:bodyPr/>
                    <a:lstStyle/>
                    <a:p>
                      <a:r>
                        <a:rPr lang="en-US" dirty="0"/>
                        <a:t>Site Documents</a:t>
                      </a:r>
                    </a:p>
                  </a:txBody>
                  <a:tcPr/>
                </a:tc>
                <a:tc hMerge="1">
                  <a:txBody>
                    <a:bodyPr/>
                    <a:lstStyle/>
                    <a:p>
                      <a:endParaRPr lang="en-US" dirty="0"/>
                    </a:p>
                  </a:txBody>
                  <a:tcPr/>
                </a:tc>
                <a:extLst>
                  <a:ext uri="{0D108BD9-81ED-4DB2-BD59-A6C34878D82A}">
                    <a16:rowId xmlns:a16="http://schemas.microsoft.com/office/drawing/2014/main" val="3259779478"/>
                  </a:ext>
                </a:extLst>
              </a:tr>
              <a:tr h="370840">
                <a:tc>
                  <a:txBody>
                    <a:bodyPr/>
                    <a:lstStyle/>
                    <a:p>
                      <a:r>
                        <a:rPr lang="en-US" sz="1400" dirty="0"/>
                        <a:t>cIRB Approval</a:t>
                      </a:r>
                    </a:p>
                  </a:txBody>
                  <a:tcPr/>
                </a:tc>
                <a:tc>
                  <a:txBody>
                    <a:bodyPr/>
                    <a:lstStyle/>
                    <a:p>
                      <a:r>
                        <a:rPr lang="en-US" sz="1400" dirty="0"/>
                        <a:t>cIRB Approved ICF</a:t>
                      </a:r>
                    </a:p>
                  </a:txBody>
                  <a:tcPr/>
                </a:tc>
                <a:extLst>
                  <a:ext uri="{0D108BD9-81ED-4DB2-BD59-A6C34878D82A}">
                    <a16:rowId xmlns:a16="http://schemas.microsoft.com/office/drawing/2014/main" val="233208473"/>
                  </a:ext>
                </a:extLst>
              </a:tr>
              <a:tr h="370840">
                <a:tc>
                  <a:txBody>
                    <a:bodyPr/>
                    <a:lstStyle/>
                    <a:p>
                      <a:r>
                        <a:rPr lang="en-US" sz="1400" dirty="0"/>
                        <a:t>cIRB Approved Translated ICF</a:t>
                      </a:r>
                    </a:p>
                  </a:txBody>
                  <a:tcPr/>
                </a:tc>
                <a:tc>
                  <a:txBody>
                    <a:bodyPr/>
                    <a:lstStyle/>
                    <a:p>
                      <a:r>
                        <a:rPr lang="en-US" sz="1400" dirty="0"/>
                        <a:t>Protocol Signature Page</a:t>
                      </a:r>
                    </a:p>
                  </a:txBody>
                  <a:tcPr/>
                </a:tc>
                <a:extLst>
                  <a:ext uri="{0D108BD9-81ED-4DB2-BD59-A6C34878D82A}">
                    <a16:rowId xmlns:a16="http://schemas.microsoft.com/office/drawing/2014/main" val="2041975087"/>
                  </a:ext>
                </a:extLst>
              </a:tr>
              <a:tr h="370840">
                <a:tc>
                  <a:txBody>
                    <a:bodyPr/>
                    <a:lstStyle/>
                    <a:p>
                      <a:r>
                        <a:rPr lang="en-US" sz="1400" dirty="0"/>
                        <a:t>Local IRB Acknowledgement</a:t>
                      </a:r>
                    </a:p>
                  </a:txBody>
                  <a:tcPr/>
                </a:tc>
                <a:tc>
                  <a:txBody>
                    <a:bodyPr/>
                    <a:lstStyle/>
                    <a:p>
                      <a:r>
                        <a:rPr lang="en-US" sz="1400" dirty="0"/>
                        <a:t>Site-specific BOR, if applicable</a:t>
                      </a:r>
                    </a:p>
                  </a:txBody>
                  <a:tcPr/>
                </a:tc>
                <a:extLst>
                  <a:ext uri="{0D108BD9-81ED-4DB2-BD59-A6C34878D82A}">
                    <a16:rowId xmlns:a16="http://schemas.microsoft.com/office/drawing/2014/main" val="387817431"/>
                  </a:ext>
                </a:extLst>
              </a:tr>
              <a:tr h="370840">
                <a:tc>
                  <a:txBody>
                    <a:bodyPr/>
                    <a:lstStyle/>
                    <a:p>
                      <a:r>
                        <a:rPr lang="en-US" sz="1400" dirty="0"/>
                        <a:t>Site-specific HIPAA, if applicable</a:t>
                      </a:r>
                    </a:p>
                  </a:txBody>
                  <a:tcPr/>
                </a:tc>
                <a:tc>
                  <a:txBody>
                    <a:bodyPr/>
                    <a:lstStyle/>
                    <a:p>
                      <a:r>
                        <a:rPr lang="en-US" sz="1400" dirty="0"/>
                        <a:t>Site Pharmacy License</a:t>
                      </a:r>
                    </a:p>
                  </a:txBody>
                  <a:tcPr/>
                </a:tc>
                <a:extLst>
                  <a:ext uri="{0D108BD9-81ED-4DB2-BD59-A6C34878D82A}">
                    <a16:rowId xmlns:a16="http://schemas.microsoft.com/office/drawing/2014/main" val="1749389027"/>
                  </a:ext>
                </a:extLst>
              </a:tr>
              <a:tr h="370840">
                <a:tc>
                  <a:txBody>
                    <a:bodyPr/>
                    <a:lstStyle/>
                    <a:p>
                      <a:r>
                        <a:rPr lang="en-US" sz="1400" dirty="0"/>
                        <a:t>cIRB Approved Translated Short Form ICFs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Translated copy of BOR &amp;/or HIPAA, if applicable</a:t>
                      </a:r>
                    </a:p>
                  </a:txBody>
                  <a:tcPr/>
                </a:tc>
                <a:extLst>
                  <a:ext uri="{0D108BD9-81ED-4DB2-BD59-A6C34878D82A}">
                    <a16:rowId xmlns:a16="http://schemas.microsoft.com/office/drawing/2014/main" val="36861945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Institutional Drug Destruction Policy or SOP</a:t>
                      </a:r>
                    </a:p>
                  </a:txBody>
                  <a:tcPr/>
                </a:tc>
                <a:tc>
                  <a:txBody>
                    <a:bodyPr/>
                    <a:lstStyle/>
                    <a:p>
                      <a:r>
                        <a:rPr lang="en-US" sz="1400" dirty="0"/>
                        <a:t>cIRB Approved Administrative Amendments, when applicable</a:t>
                      </a:r>
                    </a:p>
                  </a:txBody>
                  <a:tcPr/>
                </a:tc>
                <a:extLst>
                  <a:ext uri="{0D108BD9-81ED-4DB2-BD59-A6C34878D82A}">
                    <a16:rowId xmlns:a16="http://schemas.microsoft.com/office/drawing/2014/main" val="614923796"/>
                  </a:ext>
                </a:extLst>
              </a:tr>
              <a:tr h="185420">
                <a:tc>
                  <a:txBody>
                    <a:bodyPr/>
                    <a:lstStyle/>
                    <a:p>
                      <a:r>
                        <a:rPr lang="en-US" sz="1400" dirty="0"/>
                        <a:t>FDA Form 1572</a:t>
                      </a:r>
                    </a:p>
                  </a:txBody>
                  <a:tcPr/>
                </a:tc>
                <a:tc>
                  <a:txBody>
                    <a:bodyPr/>
                    <a:lstStyle/>
                    <a:p>
                      <a:r>
                        <a:rPr lang="en-US" sz="1400" dirty="0"/>
                        <a:t>CAP/CLIA Certification</a:t>
                      </a:r>
                    </a:p>
                  </a:txBody>
                  <a:tcPr/>
                </a:tc>
                <a:extLst>
                  <a:ext uri="{0D108BD9-81ED-4DB2-BD59-A6C34878D82A}">
                    <a16:rowId xmlns:a16="http://schemas.microsoft.com/office/drawing/2014/main" val="771122692"/>
                  </a:ext>
                </a:extLst>
              </a:tr>
              <a:tr h="185420">
                <a:tc>
                  <a:txBody>
                    <a:bodyPr/>
                    <a:lstStyle/>
                    <a:p>
                      <a:r>
                        <a:rPr lang="en-US" sz="1400" dirty="0"/>
                        <a:t>HIPAA Authorization for Screening</a:t>
                      </a:r>
                    </a:p>
                  </a:txBody>
                  <a:tcPr/>
                </a:tc>
                <a:tc>
                  <a:txBody>
                    <a:bodyPr/>
                    <a:lstStyle/>
                    <a:p>
                      <a:r>
                        <a:rPr lang="en-US" sz="1400" dirty="0"/>
                        <a:t>Lab Reference Ranges</a:t>
                      </a:r>
                    </a:p>
                  </a:txBody>
                  <a:tcPr/>
                </a:tc>
                <a:extLst>
                  <a:ext uri="{0D108BD9-81ED-4DB2-BD59-A6C34878D82A}">
                    <a16:rowId xmlns:a16="http://schemas.microsoft.com/office/drawing/2014/main" val="726049452"/>
                  </a:ext>
                </a:extLst>
              </a:tr>
            </a:tbl>
          </a:graphicData>
        </a:graphic>
      </p:graphicFrame>
      <p:graphicFrame>
        <p:nvGraphicFramePr>
          <p:cNvPr id="9" name="Table 10">
            <a:extLst>
              <a:ext uri="{FF2B5EF4-FFF2-40B4-BE49-F238E27FC236}">
                <a16:creationId xmlns:a16="http://schemas.microsoft.com/office/drawing/2014/main" id="{0EDFBF07-48C3-B4DC-38F1-B02DB62E3EB5}"/>
              </a:ext>
            </a:extLst>
          </p:cNvPr>
          <p:cNvGraphicFramePr>
            <a:graphicFrameLocks noGrp="1"/>
          </p:cNvGraphicFramePr>
          <p:nvPr>
            <p:extLst>
              <p:ext uri="{D42A27DB-BD31-4B8C-83A1-F6EECF244321}">
                <p14:modId xmlns:p14="http://schemas.microsoft.com/office/powerpoint/2010/main" val="2327204514"/>
              </p:ext>
            </p:extLst>
          </p:nvPr>
        </p:nvGraphicFramePr>
        <p:xfrm>
          <a:off x="5846686" y="2607859"/>
          <a:ext cx="5885964" cy="3408680"/>
        </p:xfrm>
        <a:graphic>
          <a:graphicData uri="http://schemas.openxmlformats.org/drawingml/2006/table">
            <a:tbl>
              <a:tblPr firstRow="1" bandRow="1">
                <a:tableStyleId>{5C22544A-7EE6-4342-B048-85BDC9FD1C3A}</a:tableStyleId>
              </a:tblPr>
              <a:tblGrid>
                <a:gridCol w="2942982">
                  <a:extLst>
                    <a:ext uri="{9D8B030D-6E8A-4147-A177-3AD203B41FA5}">
                      <a16:colId xmlns:a16="http://schemas.microsoft.com/office/drawing/2014/main" val="911131531"/>
                    </a:ext>
                  </a:extLst>
                </a:gridCol>
                <a:gridCol w="2942982">
                  <a:extLst>
                    <a:ext uri="{9D8B030D-6E8A-4147-A177-3AD203B41FA5}">
                      <a16:colId xmlns:a16="http://schemas.microsoft.com/office/drawing/2014/main" val="870661166"/>
                    </a:ext>
                  </a:extLst>
                </a:gridCol>
              </a:tblGrid>
              <a:tr h="370840">
                <a:tc gridSpan="2">
                  <a:txBody>
                    <a:bodyPr/>
                    <a:lstStyle/>
                    <a:p>
                      <a:r>
                        <a:rPr lang="en-US" dirty="0"/>
                        <a:t>People Documents</a:t>
                      </a:r>
                    </a:p>
                  </a:txBody>
                  <a:tcPr/>
                </a:tc>
                <a:tc hMerge="1">
                  <a:txBody>
                    <a:bodyPr/>
                    <a:lstStyle/>
                    <a:p>
                      <a:endParaRPr lang="en-US" dirty="0"/>
                    </a:p>
                  </a:txBody>
                  <a:tcPr/>
                </a:tc>
                <a:extLst>
                  <a:ext uri="{0D108BD9-81ED-4DB2-BD59-A6C34878D82A}">
                    <a16:rowId xmlns:a16="http://schemas.microsoft.com/office/drawing/2014/main" val="404909234"/>
                  </a:ext>
                </a:extLst>
              </a:tr>
              <a:tr h="370840">
                <a:tc>
                  <a:txBody>
                    <a:bodyPr/>
                    <a:lstStyle/>
                    <a:p>
                      <a:r>
                        <a:rPr lang="en-US" sz="1400" dirty="0"/>
                        <a:t>CV</a:t>
                      </a:r>
                    </a:p>
                  </a:txBody>
                  <a:tcPr/>
                </a:tc>
                <a:tc>
                  <a:txBody>
                    <a:bodyPr/>
                    <a:lstStyle/>
                    <a:p>
                      <a:r>
                        <a:rPr lang="en-US" sz="1400" dirty="0"/>
                        <a:t>Medical/Professional License</a:t>
                      </a:r>
                    </a:p>
                  </a:txBody>
                  <a:tcPr/>
                </a:tc>
                <a:extLst>
                  <a:ext uri="{0D108BD9-81ED-4DB2-BD59-A6C34878D82A}">
                    <a16:rowId xmlns:a16="http://schemas.microsoft.com/office/drawing/2014/main" val="4021211141"/>
                  </a:ext>
                </a:extLst>
              </a:tr>
              <a:tr h="370840">
                <a:tc>
                  <a:txBody>
                    <a:bodyPr/>
                    <a:lstStyle/>
                    <a:p>
                      <a:r>
                        <a:rPr lang="en-US" sz="1400" dirty="0"/>
                        <a:t>HSP Training Certificate</a:t>
                      </a:r>
                    </a:p>
                  </a:txBody>
                  <a:tcPr/>
                </a:tc>
                <a:tc>
                  <a:txBody>
                    <a:bodyPr/>
                    <a:lstStyle/>
                    <a:p>
                      <a:r>
                        <a:rPr lang="en-US" sz="1400" dirty="0"/>
                        <a:t>GCP Training Certificate</a:t>
                      </a:r>
                    </a:p>
                  </a:txBody>
                  <a:tcPr/>
                </a:tc>
                <a:extLst>
                  <a:ext uri="{0D108BD9-81ED-4DB2-BD59-A6C34878D82A}">
                    <a16:rowId xmlns:a16="http://schemas.microsoft.com/office/drawing/2014/main" val="1477640840"/>
                  </a:ext>
                </a:extLst>
              </a:tr>
              <a:tr h="370840">
                <a:tc>
                  <a:txBody>
                    <a:bodyPr/>
                    <a:lstStyle/>
                    <a:p>
                      <a:r>
                        <a:rPr lang="en-US" sz="1400" dirty="0"/>
                        <a:t>NIHSS Training Certificate</a:t>
                      </a:r>
                    </a:p>
                  </a:txBody>
                  <a:tcPr/>
                </a:tc>
                <a:tc>
                  <a:txBody>
                    <a:bodyPr/>
                    <a:lstStyle/>
                    <a:p>
                      <a:r>
                        <a:rPr lang="en-US" sz="1400" dirty="0"/>
                        <a:t>mRS Training Certificate</a:t>
                      </a:r>
                    </a:p>
                  </a:txBody>
                  <a:tcPr/>
                </a:tc>
                <a:extLst>
                  <a:ext uri="{0D108BD9-81ED-4DB2-BD59-A6C34878D82A}">
                    <a16:rowId xmlns:a16="http://schemas.microsoft.com/office/drawing/2014/main" val="3278286866"/>
                  </a:ext>
                </a:extLst>
              </a:tr>
              <a:tr h="370840">
                <a:tc>
                  <a:txBody>
                    <a:bodyPr/>
                    <a:lstStyle/>
                    <a:p>
                      <a:r>
                        <a:rPr lang="en-US" sz="1400" dirty="0"/>
                        <a:t>Protocol Training Attestation with quiz</a:t>
                      </a:r>
                    </a:p>
                  </a:txBody>
                  <a:tcPr/>
                </a:tc>
                <a:tc>
                  <a:txBody>
                    <a:bodyPr/>
                    <a:lstStyle/>
                    <a:p>
                      <a:r>
                        <a:rPr lang="en-US" sz="1400" dirty="0"/>
                        <a:t>SC Training Attestation with quiz</a:t>
                      </a:r>
                    </a:p>
                  </a:txBody>
                  <a:tcPr/>
                </a:tc>
                <a:extLst>
                  <a:ext uri="{0D108BD9-81ED-4DB2-BD59-A6C34878D82A}">
                    <a16:rowId xmlns:a16="http://schemas.microsoft.com/office/drawing/2014/main" val="2578129803"/>
                  </a:ext>
                </a:extLst>
              </a:tr>
              <a:tr h="370840">
                <a:tc>
                  <a:txBody>
                    <a:bodyPr/>
                    <a:lstStyle/>
                    <a:p>
                      <a:r>
                        <a:rPr lang="en-US" sz="1400" dirty="0"/>
                        <a:t>Pharmacy Training Attestation with quiz</a:t>
                      </a:r>
                    </a:p>
                  </a:txBody>
                  <a:tcPr/>
                </a:tc>
                <a:tc>
                  <a:txBody>
                    <a:bodyPr/>
                    <a:lstStyle/>
                    <a:p>
                      <a:r>
                        <a:rPr lang="en-US" sz="1400" dirty="0"/>
                        <a:t>Lab Shipment Training</a:t>
                      </a:r>
                    </a:p>
                  </a:txBody>
                  <a:tcPr/>
                </a:tc>
                <a:extLst>
                  <a:ext uri="{0D108BD9-81ED-4DB2-BD59-A6C34878D82A}">
                    <a16:rowId xmlns:a16="http://schemas.microsoft.com/office/drawing/2014/main" val="2651874316"/>
                  </a:ext>
                </a:extLst>
              </a:tr>
              <a:tr h="370840">
                <a:tc>
                  <a:txBody>
                    <a:bodyPr/>
                    <a:lstStyle/>
                    <a:p>
                      <a:r>
                        <a:rPr lang="en-US" sz="1400" dirty="0"/>
                        <a:t>Imaging Upload Training</a:t>
                      </a:r>
                    </a:p>
                  </a:txBody>
                  <a:tcPr/>
                </a:tc>
                <a:tc>
                  <a:txBody>
                    <a:bodyPr/>
                    <a:lstStyle/>
                    <a:p>
                      <a:r>
                        <a:rPr lang="en-US" sz="1400" dirty="0"/>
                        <a:t>ASPECTS Training Attestation</a:t>
                      </a:r>
                    </a:p>
                  </a:txBody>
                  <a:tcPr/>
                </a:tc>
                <a:extLst>
                  <a:ext uri="{0D108BD9-81ED-4DB2-BD59-A6C34878D82A}">
                    <a16:rowId xmlns:a16="http://schemas.microsoft.com/office/drawing/2014/main" val="2193562711"/>
                  </a:ext>
                </a:extLst>
              </a:tr>
              <a:tr h="370840">
                <a:tc>
                  <a:txBody>
                    <a:bodyPr/>
                    <a:lstStyle/>
                    <a:p>
                      <a:r>
                        <a:rPr lang="en-US" sz="1400" dirty="0"/>
                        <a:t>Financial Disclosure Form</a:t>
                      </a:r>
                    </a:p>
                  </a:txBody>
                  <a:tcPr/>
                </a:tc>
                <a:tc>
                  <a:txBody>
                    <a:bodyPr/>
                    <a:lstStyle/>
                    <a:p>
                      <a:r>
                        <a:rPr lang="en-US" sz="1400" dirty="0"/>
                        <a:t>Specimens Collection Training Attestation</a:t>
                      </a:r>
                    </a:p>
                  </a:txBody>
                  <a:tcPr/>
                </a:tc>
                <a:extLst>
                  <a:ext uri="{0D108BD9-81ED-4DB2-BD59-A6C34878D82A}">
                    <a16:rowId xmlns:a16="http://schemas.microsoft.com/office/drawing/2014/main" val="1240114849"/>
                  </a:ext>
                </a:extLst>
              </a:tr>
            </a:tbl>
          </a:graphicData>
        </a:graphic>
      </p:graphicFrame>
    </p:spTree>
    <p:extLst>
      <p:ext uri="{BB962C8B-B14F-4D97-AF65-F5344CB8AC3E}">
        <p14:creationId xmlns:p14="http://schemas.microsoft.com/office/powerpoint/2010/main" val="39274856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627528" y="294539"/>
            <a:ext cx="9895951" cy="1033669"/>
          </a:xfrm>
        </p:spPr>
        <p:txBody>
          <a:bodyPr>
            <a:normAutofit/>
          </a:bodyPr>
          <a:lstStyle/>
          <a:p>
            <a:r>
              <a:rPr lang="en-US" sz="4000" dirty="0">
                <a:solidFill>
                  <a:srgbClr val="FFFFFF"/>
                </a:solidFill>
              </a:rPr>
              <a:t>WebDCU™ User Manual </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885278"/>
            <a:ext cx="11306897" cy="4678183"/>
          </a:xfrm>
        </p:spPr>
        <p:txBody>
          <a:bodyPr anchor="ctr">
            <a:noAutofit/>
          </a:bodyPr>
          <a:lstStyle/>
          <a:p>
            <a:pPr marL="0" indent="0">
              <a:buNone/>
            </a:pPr>
            <a:r>
              <a:rPr lang="en-US" sz="2400" dirty="0"/>
              <a:t>The WebDCU™ User Manual is your go-to guide for working with our data collection management center.</a:t>
            </a:r>
          </a:p>
          <a:p>
            <a:pPr marL="0" indent="0">
              <a:buNone/>
            </a:pPr>
            <a:r>
              <a:rPr lang="en-US" sz="2400" dirty="0"/>
              <a:t>The manual will cover the following and more:</a:t>
            </a:r>
          </a:p>
          <a:p>
            <a:pPr>
              <a:buFont typeface="Wingdings" panose="05000000000000000000" pitchFamily="2" charset="2"/>
              <a:buChar char="q"/>
            </a:pPr>
            <a:r>
              <a:rPr lang="en-US" sz="2400" dirty="0"/>
              <a:t> Logging in &amp; out</a:t>
            </a:r>
          </a:p>
          <a:p>
            <a:pPr>
              <a:buFont typeface="Wingdings" panose="05000000000000000000" pitchFamily="2" charset="2"/>
              <a:buChar char="q"/>
            </a:pPr>
            <a:r>
              <a:rPr lang="en-US" sz="2400" dirty="0"/>
              <a:t> NDMC Study contact list</a:t>
            </a:r>
          </a:p>
          <a:p>
            <a:pPr>
              <a:buFont typeface="Wingdings" panose="05000000000000000000" pitchFamily="2" charset="2"/>
              <a:buChar char="q"/>
            </a:pPr>
            <a:r>
              <a:rPr lang="en-US" sz="2400" dirty="0"/>
              <a:t> Uploading Regulatory Documents</a:t>
            </a:r>
          </a:p>
          <a:p>
            <a:pPr>
              <a:buFont typeface="Wingdings" panose="05000000000000000000" pitchFamily="2" charset="2"/>
              <a:buChar char="q"/>
            </a:pPr>
            <a:r>
              <a:rPr lang="en-US" sz="2400" dirty="0"/>
              <a:t> Project Documents, i.e., worksheets</a:t>
            </a:r>
          </a:p>
          <a:p>
            <a:pPr>
              <a:buFont typeface="Wingdings" panose="05000000000000000000" pitchFamily="2" charset="2"/>
              <a:buChar char="q"/>
            </a:pPr>
            <a:r>
              <a:rPr lang="en-US" sz="2400" dirty="0"/>
              <a:t> Data Entry instructions</a:t>
            </a:r>
          </a:p>
          <a:p>
            <a:pPr marL="0" indent="0">
              <a:buNone/>
            </a:pPr>
            <a:endParaRPr lang="en-US" sz="1200" dirty="0"/>
          </a:p>
          <a:p>
            <a:pPr marL="0" indent="0">
              <a:buNone/>
            </a:pPr>
            <a:r>
              <a:rPr lang="en-US" sz="2400" dirty="0"/>
              <a:t>The WebDCU™ User Manual is available in the WebDCU™ toolbox.</a:t>
            </a:r>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2672547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529059" y="318602"/>
            <a:ext cx="9895951" cy="1033669"/>
          </a:xfrm>
        </p:spPr>
        <p:txBody>
          <a:bodyPr>
            <a:normAutofit/>
          </a:bodyPr>
          <a:lstStyle/>
          <a:p>
            <a:r>
              <a:rPr lang="en-US" sz="4000" dirty="0">
                <a:solidFill>
                  <a:srgbClr val="FFFFFF"/>
                </a:solidFill>
              </a:rPr>
              <a:t>Training </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430368"/>
            <a:ext cx="11306897" cy="5271438"/>
          </a:xfrm>
        </p:spPr>
        <p:txBody>
          <a:bodyPr anchor="ctr">
            <a:normAutofit/>
          </a:bodyPr>
          <a:lstStyle/>
          <a:p>
            <a:pPr marL="0" indent="0">
              <a:buNone/>
            </a:pPr>
            <a:r>
              <a:rPr lang="en-US" sz="2400" dirty="0"/>
              <a:t>Training for WebDCU™ is in the WebDCU™ training center located on the login page.  No WebDCU™ login is needed to access the training center.</a:t>
            </a:r>
          </a:p>
          <a:p>
            <a:pPr marL="0" indent="0" algn="ctr">
              <a:buNone/>
            </a:pPr>
            <a:r>
              <a:rPr lang="en-US" sz="2000" dirty="0">
                <a:hlinkClick r:id="rId2"/>
              </a:rPr>
              <a:t>https://webdcu.musc.edu/login.asp</a:t>
            </a:r>
            <a:endParaRPr lang="en-US" sz="2000" dirty="0"/>
          </a:p>
          <a:p>
            <a:pPr marL="0" indent="0" algn="ctr">
              <a:buNone/>
            </a:pPr>
            <a:endParaRPr lang="en-US" sz="2000" dirty="0"/>
          </a:p>
          <a:p>
            <a:pPr marL="0" indent="0" algn="ctr">
              <a:buNone/>
            </a:pPr>
            <a:endParaRPr lang="en-US" sz="2000" dirty="0"/>
          </a:p>
          <a:p>
            <a:pPr marL="0" indent="0" algn="ctr">
              <a:buNone/>
            </a:pPr>
            <a:endParaRPr lang="en-US" sz="2000" dirty="0"/>
          </a:p>
          <a:p>
            <a:pPr marL="0" indent="0" algn="ctr">
              <a:buNone/>
            </a:pPr>
            <a:endParaRPr lang="en-US" sz="2000" dirty="0"/>
          </a:p>
          <a:p>
            <a:pPr marL="0" indent="0" algn="ctr">
              <a:buNone/>
            </a:pPr>
            <a:endParaRPr lang="en-US" sz="2000" dirty="0"/>
          </a:p>
          <a:p>
            <a:pPr marL="0" indent="0" algn="ctr">
              <a:buNone/>
            </a:pPr>
            <a:endParaRPr lang="en-US" sz="2000" dirty="0"/>
          </a:p>
          <a:p>
            <a:pPr marL="0" indent="0" algn="ctr">
              <a:buNone/>
            </a:pPr>
            <a:endParaRPr lang="en-US" sz="2000" dirty="0"/>
          </a:p>
          <a:p>
            <a:pPr marL="0" indent="0" algn="ctr">
              <a:buNone/>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3"/>
          <a:stretch>
            <a:fillRect/>
          </a:stretch>
        </p:blipFill>
        <p:spPr>
          <a:xfrm>
            <a:off x="10425012" y="156194"/>
            <a:ext cx="1341236" cy="1274174"/>
          </a:xfrm>
          <a:prstGeom prst="rect">
            <a:avLst/>
          </a:prstGeom>
        </p:spPr>
      </p:pic>
      <p:pic>
        <p:nvPicPr>
          <p:cNvPr id="6" name="Picture 5">
            <a:extLst>
              <a:ext uri="{FF2B5EF4-FFF2-40B4-BE49-F238E27FC236}">
                <a16:creationId xmlns:a16="http://schemas.microsoft.com/office/drawing/2014/main" id="{F78FDB22-C91A-AEE5-97B7-CCF764405A3F}"/>
              </a:ext>
            </a:extLst>
          </p:cNvPr>
          <p:cNvPicPr>
            <a:picLocks noChangeAspect="1"/>
          </p:cNvPicPr>
          <p:nvPr/>
        </p:nvPicPr>
        <p:blipFill>
          <a:blip r:embed="rId4"/>
          <a:stretch>
            <a:fillRect/>
          </a:stretch>
        </p:blipFill>
        <p:spPr>
          <a:xfrm>
            <a:off x="3959211" y="2994583"/>
            <a:ext cx="4156088" cy="3863417"/>
          </a:xfrm>
          <a:prstGeom prst="rect">
            <a:avLst/>
          </a:prstGeom>
        </p:spPr>
      </p:pic>
      <p:cxnSp>
        <p:nvCxnSpPr>
          <p:cNvPr id="9" name="Straight Arrow Connector 8">
            <a:extLst>
              <a:ext uri="{FF2B5EF4-FFF2-40B4-BE49-F238E27FC236}">
                <a16:creationId xmlns:a16="http://schemas.microsoft.com/office/drawing/2014/main" id="{6B627879-67D5-761D-CF78-A6B4A81B027E}"/>
              </a:ext>
            </a:extLst>
          </p:cNvPr>
          <p:cNvCxnSpPr>
            <a:cxnSpLocks/>
          </p:cNvCxnSpPr>
          <p:nvPr/>
        </p:nvCxnSpPr>
        <p:spPr>
          <a:xfrm flipH="1">
            <a:off x="6248400" y="5558118"/>
            <a:ext cx="2510118" cy="8658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78729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529059" y="226223"/>
            <a:ext cx="9895951" cy="1033669"/>
          </a:xfrm>
        </p:spPr>
        <p:txBody>
          <a:bodyPr>
            <a:normAutofit/>
          </a:bodyPr>
          <a:lstStyle/>
          <a:p>
            <a:r>
              <a:rPr lang="en-US" sz="4000" dirty="0">
                <a:solidFill>
                  <a:srgbClr val="FFFFFF"/>
                </a:solidFill>
              </a:rPr>
              <a:t>Training continued…</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891970"/>
            <a:ext cx="11306897" cy="4607441"/>
          </a:xfrm>
        </p:spPr>
        <p:txBody>
          <a:bodyPr anchor="ctr">
            <a:noAutofit/>
          </a:bodyPr>
          <a:lstStyle/>
          <a:p>
            <a:pPr marL="0" indent="0">
              <a:buNone/>
            </a:pPr>
            <a:r>
              <a:rPr lang="en-US" sz="2400" dirty="0"/>
              <a:t>Multiple trainings are available in the training center, including:</a:t>
            </a:r>
          </a:p>
          <a:p>
            <a:pPr lvl="1">
              <a:buFont typeface="Wingdings" panose="05000000000000000000" pitchFamily="2" charset="2"/>
              <a:buChar char="q"/>
            </a:pPr>
            <a:r>
              <a:rPr lang="en-US" sz="2200" dirty="0"/>
              <a:t> mRS</a:t>
            </a:r>
          </a:p>
          <a:p>
            <a:pPr lvl="1">
              <a:buFont typeface="Wingdings" panose="05000000000000000000" pitchFamily="2" charset="2"/>
              <a:buChar char="q"/>
            </a:pPr>
            <a:r>
              <a:rPr lang="en-US" sz="2200" dirty="0"/>
              <a:t> NIHSS</a:t>
            </a:r>
          </a:p>
          <a:p>
            <a:pPr lvl="1">
              <a:buFont typeface="Wingdings" panose="05000000000000000000" pitchFamily="2" charset="2"/>
              <a:buChar char="q"/>
            </a:pPr>
            <a:r>
              <a:rPr lang="en-US" sz="2200" dirty="0"/>
              <a:t> WebDCU™ CTMS Training</a:t>
            </a:r>
          </a:p>
          <a:p>
            <a:pPr lvl="1">
              <a:buFont typeface="Wingdings" panose="05000000000000000000" pitchFamily="2" charset="2"/>
              <a:buChar char="q"/>
            </a:pPr>
            <a:r>
              <a:rPr lang="en-US" sz="2200" dirty="0"/>
              <a:t> Preparing for a Monitoring Visit</a:t>
            </a:r>
          </a:p>
          <a:p>
            <a:pPr marL="0" indent="0">
              <a:buNone/>
            </a:pPr>
            <a:endParaRPr lang="en-US" sz="2200" dirty="0"/>
          </a:p>
          <a:p>
            <a:pPr marL="0" indent="0">
              <a:buNone/>
            </a:pPr>
            <a:r>
              <a:rPr lang="en-US" sz="2400" dirty="0"/>
              <a:t>SISTER specific training as well as attestation forms for the training</a:t>
            </a:r>
          </a:p>
          <a:p>
            <a:pPr lvl="1">
              <a:buFont typeface="Wingdings" panose="05000000000000000000" pitchFamily="2" charset="2"/>
              <a:buChar char="q"/>
            </a:pPr>
            <a:r>
              <a:rPr lang="en-US" sz="2200" dirty="0"/>
              <a:t> Protocol</a:t>
            </a:r>
          </a:p>
          <a:p>
            <a:pPr lvl="1">
              <a:buFont typeface="Wingdings" panose="05000000000000000000" pitchFamily="2" charset="2"/>
              <a:buChar char="q"/>
            </a:pPr>
            <a:r>
              <a:rPr lang="en-US" sz="2200" dirty="0"/>
              <a:t> Pharmacy</a:t>
            </a:r>
          </a:p>
          <a:p>
            <a:pPr lvl="1">
              <a:buFont typeface="Wingdings" panose="05000000000000000000" pitchFamily="2" charset="2"/>
              <a:buChar char="q"/>
            </a:pPr>
            <a:r>
              <a:rPr lang="en-US" sz="2200" dirty="0"/>
              <a:t> SC</a:t>
            </a:r>
          </a:p>
          <a:p>
            <a:pPr lvl="1">
              <a:buFont typeface="Wingdings" panose="05000000000000000000" pitchFamily="2" charset="2"/>
              <a:buChar char="q"/>
            </a:pPr>
            <a:r>
              <a:rPr lang="en-US" sz="2200" dirty="0"/>
              <a:t> Imaging</a:t>
            </a:r>
          </a:p>
          <a:p>
            <a:pPr lvl="1">
              <a:buFont typeface="Wingdings" panose="05000000000000000000" pitchFamily="2" charset="2"/>
              <a:buChar char="q"/>
            </a:pPr>
            <a:r>
              <a:rPr lang="en-US" sz="2200" dirty="0"/>
              <a:t> Specimen Collection</a:t>
            </a:r>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1403970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E9CA306-4365-6D04-6905-4E7E7870E424}"/>
              </a:ext>
            </a:extLst>
          </p:cNvPr>
          <p:cNvSpPr>
            <a:spLocks noGrp="1"/>
          </p:cNvSpPr>
          <p:nvPr>
            <p:ph type="title"/>
          </p:nvPr>
        </p:nvSpPr>
        <p:spPr>
          <a:xfrm>
            <a:off x="645458" y="294538"/>
            <a:ext cx="7469837" cy="1033669"/>
          </a:xfrm>
        </p:spPr>
        <p:txBody>
          <a:bodyPr>
            <a:normAutofit/>
          </a:bodyPr>
          <a:lstStyle/>
          <a:p>
            <a:r>
              <a:rPr lang="en-US" sz="4000" dirty="0">
                <a:solidFill>
                  <a:srgbClr val="FFFFFF"/>
                </a:solidFill>
              </a:rPr>
              <a:t>Contacts</a:t>
            </a:r>
          </a:p>
        </p:txBody>
      </p:sp>
      <p:sp>
        <p:nvSpPr>
          <p:cNvPr id="5" name="Content Placeholder 4">
            <a:extLst>
              <a:ext uri="{FF2B5EF4-FFF2-40B4-BE49-F238E27FC236}">
                <a16:creationId xmlns:a16="http://schemas.microsoft.com/office/drawing/2014/main" id="{7E937961-5F08-5291-DCC0-2A39ADF825E3}"/>
              </a:ext>
            </a:extLst>
          </p:cNvPr>
          <p:cNvSpPr>
            <a:spLocks noGrp="1"/>
          </p:cNvSpPr>
          <p:nvPr>
            <p:ph idx="1"/>
          </p:nvPr>
        </p:nvSpPr>
        <p:spPr>
          <a:xfrm>
            <a:off x="459349" y="1701776"/>
            <a:ext cx="11254595" cy="5023160"/>
          </a:xfrm>
        </p:spPr>
        <p:txBody>
          <a:bodyPr>
            <a:normAutofit/>
          </a:bodyPr>
          <a:lstStyle/>
          <a:p>
            <a:pPr marL="176213" lvl="1" indent="0">
              <a:buNone/>
              <a:tabLst>
                <a:tab pos="111125" algn="l"/>
              </a:tabLst>
            </a:pPr>
            <a:r>
              <a:rPr lang="en-US" dirty="0"/>
              <a:t>SISTER Project Managers</a:t>
            </a:r>
          </a:p>
          <a:p>
            <a:pPr marL="519113" lvl="1" indent="-342900">
              <a:buFont typeface="Wingdings" panose="05000000000000000000" pitchFamily="2" charset="2"/>
              <a:buChar char="§"/>
              <a:tabLst>
                <a:tab pos="111125" algn="l"/>
              </a:tabLst>
            </a:pPr>
            <a:r>
              <a:rPr lang="en-US" dirty="0"/>
              <a:t>Rebeca Aragon Garcia	</a:t>
            </a:r>
            <a:r>
              <a:rPr lang="en-US" dirty="0">
                <a:hlinkClick r:id="rId2"/>
              </a:rPr>
              <a:t>aragonra@ucmail.uc.edu</a:t>
            </a:r>
            <a:r>
              <a:rPr lang="en-US" dirty="0"/>
              <a:t>		(973) 668-8644</a:t>
            </a:r>
          </a:p>
          <a:p>
            <a:pPr marL="519113" lvl="1" indent="-342900">
              <a:buFont typeface="Wingdings" panose="05000000000000000000" pitchFamily="2" charset="2"/>
              <a:buChar char="§"/>
              <a:tabLst>
                <a:tab pos="111125" algn="l"/>
              </a:tabLst>
            </a:pPr>
            <a:r>
              <a:rPr lang="en-US" dirty="0"/>
              <a:t>Amanda Thopy		</a:t>
            </a:r>
            <a:r>
              <a:rPr lang="en-US" dirty="0">
                <a:hlinkClick r:id="rId3"/>
              </a:rPr>
              <a:t>thopyaj@ucmail.uc.edu</a:t>
            </a:r>
            <a:r>
              <a:rPr lang="en-US" dirty="0"/>
              <a:t>		(513) 513.802.6288</a:t>
            </a:r>
          </a:p>
          <a:p>
            <a:pPr marL="519113" lvl="1" indent="-342900">
              <a:buFont typeface="Wingdings" panose="05000000000000000000" pitchFamily="2" charset="2"/>
              <a:buChar char="§"/>
              <a:tabLst>
                <a:tab pos="111125" algn="l"/>
              </a:tabLst>
            </a:pPr>
            <a:endParaRPr lang="en-US" dirty="0"/>
          </a:p>
          <a:p>
            <a:pPr marL="176213" lvl="1" indent="0">
              <a:buNone/>
              <a:tabLst>
                <a:tab pos="111125" algn="l"/>
              </a:tabLst>
            </a:pPr>
            <a:r>
              <a:rPr lang="en-US" dirty="0"/>
              <a:t>NDMC Data Managers</a:t>
            </a:r>
          </a:p>
          <a:p>
            <a:pPr marL="519113" lvl="1" indent="-342900">
              <a:buFont typeface="Wingdings" panose="05000000000000000000" pitchFamily="2" charset="2"/>
              <a:buChar char="§"/>
              <a:tabLst>
                <a:tab pos="111125" algn="l"/>
              </a:tabLst>
            </a:pPr>
            <a:r>
              <a:rPr lang="en-US" dirty="0"/>
              <a:t>Riley Luckmann		</a:t>
            </a:r>
            <a:r>
              <a:rPr lang="en-US" dirty="0">
                <a:hlinkClick r:id="rId4"/>
              </a:rPr>
              <a:t>luckmann@musc.edu</a:t>
            </a:r>
            <a:r>
              <a:rPr lang="en-US" dirty="0"/>
              <a:t> </a:t>
            </a:r>
          </a:p>
          <a:p>
            <a:pPr marL="519113" lvl="1" indent="-342900">
              <a:buFont typeface="Wingdings" panose="05000000000000000000" pitchFamily="2" charset="2"/>
              <a:buChar char="§"/>
              <a:tabLst>
                <a:tab pos="111125" algn="l"/>
              </a:tabLst>
            </a:pPr>
            <a:endParaRPr lang="en-US" dirty="0"/>
          </a:p>
          <a:p>
            <a:pPr marL="176213" lvl="1" indent="0">
              <a:buNone/>
              <a:tabLst>
                <a:tab pos="111125" algn="l"/>
              </a:tabLst>
            </a:pPr>
            <a:r>
              <a:rPr lang="en-US" dirty="0"/>
              <a:t>NDMC Monitoring Manager</a:t>
            </a:r>
          </a:p>
          <a:p>
            <a:pPr marL="519113" lvl="1" indent="-342900">
              <a:buFont typeface="Wingdings" panose="05000000000000000000" pitchFamily="2" charset="2"/>
              <a:buChar char="§"/>
              <a:tabLst>
                <a:tab pos="111125" algn="l"/>
              </a:tabLst>
            </a:pPr>
            <a:r>
              <a:rPr lang="en-US" dirty="0"/>
              <a:t>Laura Kowalski		</a:t>
            </a:r>
            <a:r>
              <a:rPr lang="en-US" dirty="0">
                <a:hlinkClick r:id="rId5"/>
              </a:rPr>
              <a:t>kowalsla@musc.edu</a:t>
            </a:r>
            <a:r>
              <a:rPr lang="en-US" dirty="0"/>
              <a:t> </a:t>
            </a:r>
          </a:p>
          <a:p>
            <a:pPr marL="176213" lvl="1" indent="0">
              <a:buNone/>
              <a:tabLst>
                <a:tab pos="111125" algn="l"/>
              </a:tabLst>
            </a:pPr>
            <a:endParaRPr lang="en-US" b="1" dirty="0">
              <a:solidFill>
                <a:srgbClr val="FF0000"/>
              </a:solidFill>
            </a:endParaRPr>
          </a:p>
          <a:p>
            <a:pPr marL="176213" lvl="1" indent="0">
              <a:buNone/>
              <a:tabLst>
                <a:tab pos="111125" algn="l"/>
              </a:tabLst>
            </a:pPr>
            <a:r>
              <a:rPr lang="en-US" dirty="0"/>
              <a:t>Email &amp; Clinical Hotline #	</a:t>
            </a:r>
            <a:r>
              <a:rPr lang="en-US" dirty="0">
                <a:hlinkClick r:id="rId6"/>
              </a:rPr>
              <a:t>sister-trial@ucmail.uc.edu</a:t>
            </a:r>
            <a:r>
              <a:rPr lang="en-US" dirty="0"/>
              <a:t>		(866) 212-7187</a:t>
            </a:r>
            <a:r>
              <a:rPr lang="en-US" b="1" dirty="0">
                <a:solidFill>
                  <a:schemeClr val="bg1"/>
                </a:solidFill>
              </a:rPr>
              <a:t>(</a:t>
            </a:r>
            <a:endParaRPr lang="en-US" dirty="0"/>
          </a:p>
          <a:p>
            <a:pPr marL="176213" lvl="1" indent="0">
              <a:buNone/>
              <a:tabLst>
                <a:tab pos="111125" algn="l"/>
              </a:tabLst>
            </a:pPr>
            <a:r>
              <a:rPr lang="en-US" dirty="0"/>
              <a:t>Randomization Hotline #						(866) 450-2016	</a:t>
            </a:r>
          </a:p>
          <a:p>
            <a:pPr marL="176213" lvl="1" indent="0">
              <a:buNone/>
              <a:tabLst>
                <a:tab pos="111125" algn="l"/>
              </a:tabLst>
            </a:pPr>
            <a:endParaRPr lang="en-US" dirty="0"/>
          </a:p>
          <a:p>
            <a:pPr marL="519113" lvl="1" indent="-342900">
              <a:buFont typeface="Wingdings" panose="05000000000000000000" pitchFamily="2" charset="2"/>
              <a:buChar char="§"/>
              <a:tabLst>
                <a:tab pos="111125" algn="l"/>
              </a:tabLst>
            </a:pPr>
            <a:endParaRPr lang="en-US" dirty="0"/>
          </a:p>
        </p:txBody>
      </p:sp>
      <p:pic>
        <p:nvPicPr>
          <p:cNvPr id="7" name="Picture 6">
            <a:extLst>
              <a:ext uri="{FF2B5EF4-FFF2-40B4-BE49-F238E27FC236}">
                <a16:creationId xmlns:a16="http://schemas.microsoft.com/office/drawing/2014/main" id="{9C1CFF39-1D6A-A1E1-12BF-5010DD7D3FFC}"/>
              </a:ext>
            </a:extLst>
          </p:cNvPr>
          <p:cNvPicPr>
            <a:picLocks noChangeAspect="1"/>
          </p:cNvPicPr>
          <p:nvPr/>
        </p:nvPicPr>
        <p:blipFill>
          <a:blip r:embed="rId7"/>
          <a:stretch>
            <a:fillRect/>
          </a:stretch>
        </p:blipFill>
        <p:spPr>
          <a:xfrm>
            <a:off x="10449963" y="133064"/>
            <a:ext cx="1341236" cy="1274174"/>
          </a:xfrm>
          <a:prstGeom prst="rect">
            <a:avLst/>
          </a:prstGeom>
        </p:spPr>
      </p:pic>
    </p:spTree>
    <p:extLst>
      <p:ext uri="{BB962C8B-B14F-4D97-AF65-F5344CB8AC3E}">
        <p14:creationId xmlns:p14="http://schemas.microsoft.com/office/powerpoint/2010/main" val="38650798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6" name="Content Placeholder 5">
            <a:extLst>
              <a:ext uri="{FF2B5EF4-FFF2-40B4-BE49-F238E27FC236}">
                <a16:creationId xmlns:a16="http://schemas.microsoft.com/office/drawing/2014/main" id="{74518669-D3D6-7C08-3EE0-DD8D1C87F85D}"/>
              </a:ext>
            </a:extLst>
          </p:cNvPr>
          <p:cNvSpPr>
            <a:spLocks noGrp="1"/>
          </p:cNvSpPr>
          <p:nvPr>
            <p:ph sz="half" idx="1"/>
          </p:nvPr>
        </p:nvSpPr>
        <p:spPr>
          <a:xfrm>
            <a:off x="4142046" y="1665171"/>
            <a:ext cx="7792863" cy="3878981"/>
          </a:xfrm>
        </p:spPr>
        <p:txBody>
          <a:bodyPr>
            <a:normAutofit/>
          </a:bodyPr>
          <a:lstStyle/>
          <a:p>
            <a:pPr>
              <a:buFont typeface="Wingdings" panose="05000000000000000000" pitchFamily="2" charset="2"/>
              <a:buChar char="q"/>
            </a:pPr>
            <a:r>
              <a:rPr lang="en-US" sz="3600" dirty="0"/>
              <a:t> In-Hospital</a:t>
            </a:r>
          </a:p>
          <a:p>
            <a:pPr>
              <a:buFont typeface="Wingdings" panose="05000000000000000000" pitchFamily="2" charset="2"/>
              <a:buChar char="q"/>
            </a:pPr>
            <a:r>
              <a:rPr lang="en-US" sz="3600" dirty="0"/>
              <a:t> Day 30 Visit</a:t>
            </a:r>
          </a:p>
          <a:p>
            <a:pPr>
              <a:buFont typeface="Wingdings" panose="05000000000000000000" pitchFamily="2" charset="2"/>
              <a:buChar char="q"/>
            </a:pPr>
            <a:r>
              <a:rPr lang="en-US" sz="3600" dirty="0"/>
              <a:t> Day 90 Visit</a:t>
            </a:r>
          </a:p>
          <a:p>
            <a:pPr marL="0" indent="0">
              <a:buNone/>
            </a:pPr>
            <a:endParaRPr lang="en-US" sz="3600" dirty="0"/>
          </a:p>
        </p:txBody>
      </p:sp>
      <p:sp>
        <p:nvSpPr>
          <p:cNvPr id="11" name="Title 5">
            <a:extLst>
              <a:ext uri="{FF2B5EF4-FFF2-40B4-BE49-F238E27FC236}">
                <a16:creationId xmlns:a16="http://schemas.microsoft.com/office/drawing/2014/main" id="{F8CE4F91-4D20-6B86-A895-87527C80F176}"/>
              </a:ext>
            </a:extLst>
          </p:cNvPr>
          <p:cNvSpPr txBox="1">
            <a:spLocks/>
          </p:cNvSpPr>
          <p:nvPr/>
        </p:nvSpPr>
        <p:spPr>
          <a:xfrm>
            <a:off x="844014" y="1714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p>
        </p:txBody>
      </p:sp>
      <p:sp>
        <p:nvSpPr>
          <p:cNvPr id="2" name="Title 5">
            <a:extLst>
              <a:ext uri="{FF2B5EF4-FFF2-40B4-BE49-F238E27FC236}">
                <a16:creationId xmlns:a16="http://schemas.microsoft.com/office/drawing/2014/main" id="{2CE3E8A5-11D1-F0A4-8A7A-CA226E0E5E8A}"/>
              </a:ext>
            </a:extLst>
          </p:cNvPr>
          <p:cNvSpPr txBox="1">
            <a:spLocks/>
          </p:cNvSpPr>
          <p:nvPr/>
        </p:nvSpPr>
        <p:spPr>
          <a:xfrm>
            <a:off x="996414" y="3238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Subject Visits</a:t>
            </a:r>
          </a:p>
        </p:txBody>
      </p:sp>
    </p:spTree>
    <p:extLst>
      <p:ext uri="{BB962C8B-B14F-4D97-AF65-F5344CB8AC3E}">
        <p14:creationId xmlns:p14="http://schemas.microsoft.com/office/powerpoint/2010/main" val="4273385684"/>
      </p:ext>
    </p:extLst>
  </p:cSld>
  <p:clrMapOvr>
    <a:overrideClrMapping bg1="dk1" tx1="lt1" bg2="dk2"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25753" y="294538"/>
            <a:ext cx="10841798" cy="1033669"/>
          </a:xfrm>
        </p:spPr>
        <p:txBody>
          <a:bodyPr>
            <a:normAutofit/>
          </a:bodyPr>
          <a:lstStyle/>
          <a:p>
            <a:r>
              <a:rPr lang="en-US" sz="4000" dirty="0">
                <a:solidFill>
                  <a:srgbClr val="FFFFFF"/>
                </a:solidFill>
              </a:rPr>
              <a:t>In-Hospital Visit</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332510" y="1753626"/>
            <a:ext cx="11433738" cy="4880256"/>
          </a:xfrm>
        </p:spPr>
        <p:txBody>
          <a:bodyPr anchor="ctr">
            <a:normAutofit/>
          </a:bodyPr>
          <a:lstStyle/>
          <a:p>
            <a:pPr marL="0" indent="0">
              <a:buNone/>
            </a:pPr>
            <a:r>
              <a:rPr lang="en-US" sz="2000" dirty="0"/>
              <a:t>Baseline</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r>
              <a:rPr lang="en-US" sz="2000" dirty="0"/>
              <a:t>Randomization</a:t>
            </a:r>
          </a:p>
          <a:p>
            <a:pPr marL="457200" lvl="1" indent="0">
              <a:buNone/>
            </a:pPr>
            <a:endParaRPr lang="en-US" sz="16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graphicFrame>
        <p:nvGraphicFramePr>
          <p:cNvPr id="6" name="Table 6">
            <a:extLst>
              <a:ext uri="{FF2B5EF4-FFF2-40B4-BE49-F238E27FC236}">
                <a16:creationId xmlns:a16="http://schemas.microsoft.com/office/drawing/2014/main" id="{244D8F4C-BE84-11D1-036D-24EE8B39C5CC}"/>
              </a:ext>
            </a:extLst>
          </p:cNvPr>
          <p:cNvGraphicFramePr>
            <a:graphicFrameLocks noGrp="1"/>
          </p:cNvGraphicFramePr>
          <p:nvPr>
            <p:extLst>
              <p:ext uri="{D42A27DB-BD31-4B8C-83A1-F6EECF244321}">
                <p14:modId xmlns:p14="http://schemas.microsoft.com/office/powerpoint/2010/main" val="3605895358"/>
              </p:ext>
            </p:extLst>
          </p:nvPr>
        </p:nvGraphicFramePr>
        <p:xfrm>
          <a:off x="3472872" y="1760315"/>
          <a:ext cx="8128000" cy="2143760"/>
        </p:xfrm>
        <a:graphic>
          <a:graphicData uri="http://schemas.openxmlformats.org/drawingml/2006/table">
            <a:tbl>
              <a:tblPr bandRow="1">
                <a:tableStyleId>{5C22544A-7EE6-4342-B048-85BDC9FD1C3A}</a:tableStyleId>
              </a:tblPr>
              <a:tblGrid>
                <a:gridCol w="2032000">
                  <a:extLst>
                    <a:ext uri="{9D8B030D-6E8A-4147-A177-3AD203B41FA5}">
                      <a16:colId xmlns:a16="http://schemas.microsoft.com/office/drawing/2014/main" val="2578165326"/>
                    </a:ext>
                  </a:extLst>
                </a:gridCol>
                <a:gridCol w="2032000">
                  <a:extLst>
                    <a:ext uri="{9D8B030D-6E8A-4147-A177-3AD203B41FA5}">
                      <a16:colId xmlns:a16="http://schemas.microsoft.com/office/drawing/2014/main" val="2442847061"/>
                    </a:ext>
                  </a:extLst>
                </a:gridCol>
                <a:gridCol w="2032000">
                  <a:extLst>
                    <a:ext uri="{9D8B030D-6E8A-4147-A177-3AD203B41FA5}">
                      <a16:colId xmlns:a16="http://schemas.microsoft.com/office/drawing/2014/main" val="313672419"/>
                    </a:ext>
                  </a:extLst>
                </a:gridCol>
                <a:gridCol w="2032000">
                  <a:extLst>
                    <a:ext uri="{9D8B030D-6E8A-4147-A177-3AD203B41FA5}">
                      <a16:colId xmlns:a16="http://schemas.microsoft.com/office/drawing/2014/main" val="2083240265"/>
                    </a:ext>
                  </a:extLst>
                </a:gridCol>
              </a:tblGrid>
              <a:tr h="370840">
                <a:tc>
                  <a:txBody>
                    <a:bodyPr/>
                    <a:lstStyle/>
                    <a:p>
                      <a:r>
                        <a:rPr lang="en-US" sz="1600" dirty="0"/>
                        <a:t>Subject identified</a:t>
                      </a:r>
                    </a:p>
                  </a:txBody>
                  <a:tcPr/>
                </a:tc>
                <a:tc>
                  <a:txBody>
                    <a:bodyPr/>
                    <a:lstStyle/>
                    <a:p>
                      <a:r>
                        <a:rPr lang="en-US" sz="1600" dirty="0"/>
                        <a:t>Consent executed</a:t>
                      </a:r>
                    </a:p>
                  </a:txBody>
                  <a:tcPr/>
                </a:tc>
                <a:tc>
                  <a:txBody>
                    <a:bodyPr/>
                    <a:lstStyle/>
                    <a:p>
                      <a:r>
                        <a:rPr lang="en-US" sz="1600" dirty="0"/>
                        <a:t>Demographics</a:t>
                      </a:r>
                    </a:p>
                  </a:txBody>
                  <a:tcPr/>
                </a:tc>
                <a:tc>
                  <a:txBody>
                    <a:bodyPr/>
                    <a:lstStyle/>
                    <a:p>
                      <a:r>
                        <a:rPr lang="en-US" sz="1600" dirty="0"/>
                        <a:t>Medical History</a:t>
                      </a:r>
                    </a:p>
                  </a:txBody>
                  <a:tcPr/>
                </a:tc>
                <a:extLst>
                  <a:ext uri="{0D108BD9-81ED-4DB2-BD59-A6C34878D82A}">
                    <a16:rowId xmlns:a16="http://schemas.microsoft.com/office/drawing/2014/main" val="3512179585"/>
                  </a:ext>
                </a:extLst>
              </a:tr>
              <a:tr h="370840">
                <a:tc>
                  <a:txBody>
                    <a:bodyPr/>
                    <a:lstStyle/>
                    <a:p>
                      <a:r>
                        <a:rPr lang="en-US" sz="1600" dirty="0"/>
                        <a:t>Vital Signs</a:t>
                      </a:r>
                    </a:p>
                  </a:txBody>
                  <a:tcPr/>
                </a:tc>
                <a:tc>
                  <a:txBody>
                    <a:bodyPr/>
                    <a:lstStyle/>
                    <a:p>
                      <a:r>
                        <a:rPr lang="en-US" sz="1600" dirty="0"/>
                        <a:t>Con Meds at time of stroke</a:t>
                      </a:r>
                    </a:p>
                  </a:txBody>
                  <a:tcPr/>
                </a:tc>
                <a:tc>
                  <a:txBody>
                    <a:bodyPr/>
                    <a:lstStyle/>
                    <a:p>
                      <a:r>
                        <a:rPr lang="en-US" sz="1600" dirty="0"/>
                        <a:t>Pre-stroke functional state</a:t>
                      </a:r>
                    </a:p>
                  </a:txBody>
                  <a:tcPr/>
                </a:tc>
                <a:tc>
                  <a:txBody>
                    <a:bodyPr/>
                    <a:lstStyle/>
                    <a:p>
                      <a:r>
                        <a:rPr lang="en-US" sz="1600" dirty="0"/>
                        <a:t>Labs upon hospital presentation</a:t>
                      </a:r>
                    </a:p>
                  </a:txBody>
                  <a:tcPr/>
                </a:tc>
                <a:extLst>
                  <a:ext uri="{0D108BD9-81ED-4DB2-BD59-A6C34878D82A}">
                    <a16:rowId xmlns:a16="http://schemas.microsoft.com/office/drawing/2014/main" val="404260212"/>
                  </a:ext>
                </a:extLst>
              </a:tr>
              <a:tr h="370840">
                <a:tc>
                  <a:txBody>
                    <a:bodyPr/>
                    <a:lstStyle/>
                    <a:p>
                      <a:r>
                        <a:rPr lang="en-US" sz="1600" dirty="0"/>
                        <a:t>NIHSS upon arrival</a:t>
                      </a:r>
                    </a:p>
                  </a:txBody>
                  <a:tcPr/>
                </a:tc>
                <a:tc>
                  <a:txBody>
                    <a:bodyPr/>
                    <a:lstStyle/>
                    <a:p>
                      <a:r>
                        <a:rPr lang="en-US" sz="1600" dirty="0"/>
                        <a:t>Brain &amp; Vascular imagining at presentation</a:t>
                      </a:r>
                    </a:p>
                  </a:txBody>
                  <a:tcPr/>
                </a:tc>
                <a:tc>
                  <a:txBody>
                    <a:bodyPr/>
                    <a:lstStyle/>
                    <a:p>
                      <a:r>
                        <a:rPr lang="en-US" sz="1600" dirty="0"/>
                        <a:t>Stroke Time Metrics: LKW, symptoms 1</a:t>
                      </a:r>
                      <a:r>
                        <a:rPr lang="en-US" sz="1600" baseline="30000" dirty="0"/>
                        <a:t>st</a:t>
                      </a:r>
                      <a:r>
                        <a:rPr lang="en-US" sz="1600" dirty="0"/>
                        <a:t> observed</a:t>
                      </a:r>
                    </a:p>
                  </a:txBody>
                  <a:tcPr/>
                </a:tc>
                <a:tc>
                  <a:txBody>
                    <a:bodyPr/>
                    <a:lstStyle/>
                    <a:p>
                      <a:r>
                        <a:rPr lang="en-US" sz="1600" dirty="0"/>
                        <a:t>Outside Hospital Date/Times, if applicable</a:t>
                      </a:r>
                    </a:p>
                  </a:txBody>
                  <a:tcPr/>
                </a:tc>
                <a:extLst>
                  <a:ext uri="{0D108BD9-81ED-4DB2-BD59-A6C34878D82A}">
                    <a16:rowId xmlns:a16="http://schemas.microsoft.com/office/drawing/2014/main" val="3601964768"/>
                  </a:ext>
                </a:extLst>
              </a:tr>
              <a:tr h="370840">
                <a:tc>
                  <a:txBody>
                    <a:bodyPr/>
                    <a:lstStyle/>
                    <a:p>
                      <a:r>
                        <a:rPr lang="en-US" sz="1600" dirty="0"/>
                        <a:t>Hospital arrival data</a:t>
                      </a:r>
                    </a:p>
                  </a:txBody>
                  <a:tcPr/>
                </a:tc>
                <a:tc>
                  <a:txBody>
                    <a:bodyPr/>
                    <a:lstStyle/>
                    <a:p>
                      <a:endParaRPr lang="en-US" sz="1600" dirty="0"/>
                    </a:p>
                  </a:txBody>
                  <a:tcPr/>
                </a:tc>
                <a:tc>
                  <a:txBody>
                    <a:bodyPr/>
                    <a:lstStyle/>
                    <a:p>
                      <a:endParaRPr lang="en-US" sz="1600"/>
                    </a:p>
                  </a:txBody>
                  <a:tcPr/>
                </a:tc>
                <a:tc>
                  <a:txBody>
                    <a:bodyPr/>
                    <a:lstStyle/>
                    <a:p>
                      <a:endParaRPr lang="en-US" sz="1600" dirty="0"/>
                    </a:p>
                  </a:txBody>
                  <a:tcPr/>
                </a:tc>
                <a:extLst>
                  <a:ext uri="{0D108BD9-81ED-4DB2-BD59-A6C34878D82A}">
                    <a16:rowId xmlns:a16="http://schemas.microsoft.com/office/drawing/2014/main" val="126716760"/>
                  </a:ext>
                </a:extLst>
              </a:tr>
            </a:tbl>
          </a:graphicData>
        </a:graphic>
      </p:graphicFrame>
      <p:graphicFrame>
        <p:nvGraphicFramePr>
          <p:cNvPr id="7" name="Table 8">
            <a:extLst>
              <a:ext uri="{FF2B5EF4-FFF2-40B4-BE49-F238E27FC236}">
                <a16:creationId xmlns:a16="http://schemas.microsoft.com/office/drawing/2014/main" id="{C8ABC24B-2867-6090-5919-C9AFBAFDBBF7}"/>
              </a:ext>
            </a:extLst>
          </p:cNvPr>
          <p:cNvGraphicFramePr>
            <a:graphicFrameLocks noGrp="1"/>
          </p:cNvGraphicFramePr>
          <p:nvPr>
            <p:extLst>
              <p:ext uri="{D42A27DB-BD31-4B8C-83A1-F6EECF244321}">
                <p14:modId xmlns:p14="http://schemas.microsoft.com/office/powerpoint/2010/main" val="118655625"/>
              </p:ext>
            </p:extLst>
          </p:nvPr>
        </p:nvGraphicFramePr>
        <p:xfrm>
          <a:off x="3472872" y="4735578"/>
          <a:ext cx="7638473" cy="1066800"/>
        </p:xfrm>
        <a:graphic>
          <a:graphicData uri="http://schemas.openxmlformats.org/drawingml/2006/table">
            <a:tbl>
              <a:tblPr bandRow="1">
                <a:tableStyleId>{5C22544A-7EE6-4342-B048-85BDC9FD1C3A}</a:tableStyleId>
              </a:tblPr>
              <a:tblGrid>
                <a:gridCol w="3860801">
                  <a:extLst>
                    <a:ext uri="{9D8B030D-6E8A-4147-A177-3AD203B41FA5}">
                      <a16:colId xmlns:a16="http://schemas.microsoft.com/office/drawing/2014/main" val="2421179248"/>
                    </a:ext>
                  </a:extLst>
                </a:gridCol>
                <a:gridCol w="1533236">
                  <a:extLst>
                    <a:ext uri="{9D8B030D-6E8A-4147-A177-3AD203B41FA5}">
                      <a16:colId xmlns:a16="http://schemas.microsoft.com/office/drawing/2014/main" val="437391956"/>
                    </a:ext>
                  </a:extLst>
                </a:gridCol>
                <a:gridCol w="2244436">
                  <a:extLst>
                    <a:ext uri="{9D8B030D-6E8A-4147-A177-3AD203B41FA5}">
                      <a16:colId xmlns:a16="http://schemas.microsoft.com/office/drawing/2014/main" val="3074983295"/>
                    </a:ext>
                  </a:extLst>
                </a:gridCol>
              </a:tblGrid>
              <a:tr h="370840">
                <a:tc>
                  <a:txBody>
                    <a:bodyPr/>
                    <a:lstStyle/>
                    <a:p>
                      <a:r>
                        <a:rPr lang="en-US" sz="1600" b="1" dirty="0"/>
                        <a:t>Pre-study drug administration labs: </a:t>
                      </a:r>
                      <a:r>
                        <a:rPr lang="en-US" sz="1600" dirty="0"/>
                        <a:t>fibrinogen, </a:t>
                      </a:r>
                      <a:r>
                        <a:rPr lang="el-GR" sz="1600" dirty="0"/>
                        <a:t>α</a:t>
                      </a:r>
                      <a:r>
                        <a:rPr lang="en-US" sz="1600" dirty="0"/>
                        <a:t>2AP, MMP-9, PK studies, anti-drug antibody; CBC if not done within 24 hrs. of randomization</a:t>
                      </a:r>
                    </a:p>
                  </a:txBody>
                  <a:tcPr/>
                </a:tc>
                <a:tc>
                  <a:txBody>
                    <a:bodyPr/>
                    <a:lstStyle/>
                    <a:p>
                      <a:r>
                        <a:rPr lang="en-US" sz="1600" dirty="0"/>
                        <a:t>Randomization time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Study drug start &amp; stop times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Flush start &amp; stop times</a:t>
                      </a:r>
                    </a:p>
                  </a:txBody>
                  <a:tcPr/>
                </a:tc>
                <a:extLst>
                  <a:ext uri="{0D108BD9-81ED-4DB2-BD59-A6C34878D82A}">
                    <a16:rowId xmlns:a16="http://schemas.microsoft.com/office/drawing/2014/main" val="216798192"/>
                  </a:ext>
                </a:extLst>
              </a:tr>
            </a:tbl>
          </a:graphicData>
        </a:graphic>
      </p:graphicFrame>
    </p:spTree>
    <p:extLst>
      <p:ext uri="{BB962C8B-B14F-4D97-AF65-F5344CB8AC3E}">
        <p14:creationId xmlns:p14="http://schemas.microsoft.com/office/powerpoint/2010/main" val="21760461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25753" y="294538"/>
            <a:ext cx="10841798" cy="1033669"/>
          </a:xfrm>
        </p:spPr>
        <p:txBody>
          <a:bodyPr>
            <a:normAutofit/>
          </a:bodyPr>
          <a:lstStyle/>
          <a:p>
            <a:r>
              <a:rPr lang="en-US" sz="4000" dirty="0">
                <a:solidFill>
                  <a:srgbClr val="FFFFFF"/>
                </a:solidFill>
              </a:rPr>
              <a:t>In-Hospital Visit</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332510" y="1753626"/>
            <a:ext cx="11433738" cy="4880256"/>
          </a:xfrm>
        </p:spPr>
        <p:txBody>
          <a:bodyPr anchor="ctr">
            <a:normAutofit/>
          </a:bodyPr>
          <a:lstStyle/>
          <a:p>
            <a:pPr marL="0" indent="0">
              <a:buNone/>
            </a:pPr>
            <a:r>
              <a:rPr lang="en-US" sz="2000" dirty="0"/>
              <a:t>Post Study Drug Administration</a:t>
            </a:r>
          </a:p>
          <a:p>
            <a:pPr marL="0" indent="0">
              <a:buNone/>
            </a:pPr>
            <a:endParaRPr lang="en-US" sz="2000" dirty="0"/>
          </a:p>
          <a:p>
            <a:pPr marL="0" indent="0">
              <a:buNone/>
            </a:pPr>
            <a:r>
              <a:rPr lang="en-US" sz="2000" dirty="0"/>
              <a:t>30 Hours</a:t>
            </a:r>
          </a:p>
          <a:p>
            <a:pPr marL="0" indent="0">
              <a:buNone/>
            </a:pPr>
            <a:endParaRPr lang="en-US" sz="1000" dirty="0"/>
          </a:p>
          <a:p>
            <a:pPr marL="0" indent="0">
              <a:buNone/>
            </a:pPr>
            <a:r>
              <a:rPr lang="en-US" sz="2000" dirty="0"/>
              <a:t>			       </a:t>
            </a:r>
            <a:endParaRPr lang="en-US" sz="1600" dirty="0"/>
          </a:p>
          <a:p>
            <a:pPr marL="0" indent="0">
              <a:buNone/>
            </a:pPr>
            <a:r>
              <a:rPr lang="en-US" sz="2000" dirty="0"/>
              <a:t>72 Hours</a:t>
            </a:r>
          </a:p>
          <a:p>
            <a:pPr marL="457200" lvl="1" indent="0">
              <a:buNone/>
            </a:pPr>
            <a:endParaRPr lang="en-US" sz="2000" dirty="0"/>
          </a:p>
          <a:p>
            <a:pPr marL="457200" lvl="1" indent="0">
              <a:buNone/>
            </a:pPr>
            <a:endParaRPr lang="en-US" sz="2000" dirty="0"/>
          </a:p>
          <a:p>
            <a:pPr marL="457200" lvl="1" indent="0">
              <a:buNone/>
            </a:pPr>
            <a:endParaRPr lang="en-US" sz="1600" dirty="0"/>
          </a:p>
          <a:p>
            <a:pPr marL="0" indent="0">
              <a:buNone/>
            </a:pPr>
            <a:r>
              <a:rPr lang="en-US" sz="2000" dirty="0"/>
              <a:t>Hospital D/C (whichever is 1</a:t>
            </a:r>
            <a:r>
              <a:rPr lang="en-US" sz="2000" baseline="30000" dirty="0"/>
              <a:t>st</a:t>
            </a:r>
            <a:r>
              <a:rPr lang="en-US" sz="2000" dirty="0"/>
              <a:t>)</a:t>
            </a:r>
          </a:p>
          <a:p>
            <a:pPr marL="457200" lvl="1" indent="0">
              <a:buNone/>
            </a:pPr>
            <a:endParaRPr lang="en-US" sz="16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graphicFrame>
        <p:nvGraphicFramePr>
          <p:cNvPr id="5" name="Table 5">
            <a:extLst>
              <a:ext uri="{FF2B5EF4-FFF2-40B4-BE49-F238E27FC236}">
                <a16:creationId xmlns:a16="http://schemas.microsoft.com/office/drawing/2014/main" id="{2DD0C260-6794-930B-8757-465FAC134785}"/>
              </a:ext>
            </a:extLst>
          </p:cNvPr>
          <p:cNvGraphicFramePr>
            <a:graphicFrameLocks noGrp="1"/>
          </p:cNvGraphicFramePr>
          <p:nvPr>
            <p:extLst>
              <p:ext uri="{D42A27DB-BD31-4B8C-83A1-F6EECF244321}">
                <p14:modId xmlns:p14="http://schemas.microsoft.com/office/powerpoint/2010/main" val="2212126698"/>
              </p:ext>
            </p:extLst>
          </p:nvPr>
        </p:nvGraphicFramePr>
        <p:xfrm>
          <a:off x="4789769" y="2329868"/>
          <a:ext cx="6651060" cy="370840"/>
        </p:xfrm>
        <a:graphic>
          <a:graphicData uri="http://schemas.openxmlformats.org/drawingml/2006/table">
            <a:tbl>
              <a:tblPr bandRow="1">
                <a:tableStyleId>{5C22544A-7EE6-4342-B048-85BDC9FD1C3A}</a:tableStyleId>
              </a:tblPr>
              <a:tblGrid>
                <a:gridCol w="6651060">
                  <a:extLst>
                    <a:ext uri="{9D8B030D-6E8A-4147-A177-3AD203B41FA5}">
                      <a16:colId xmlns:a16="http://schemas.microsoft.com/office/drawing/2014/main" val="4069125312"/>
                    </a:ext>
                  </a:extLst>
                </a:gridCol>
              </a:tblGrid>
              <a:tr h="370840">
                <a:tc>
                  <a:txBody>
                    <a:bodyPr/>
                    <a:lstStyle/>
                    <a:p>
                      <a:r>
                        <a:rPr lang="en-US" sz="1600" dirty="0"/>
                        <a:t>3 hours (+/- 1 hr.) Labs: fibrinogen, </a:t>
                      </a:r>
                      <a:r>
                        <a:rPr lang="el-GR" sz="1600" dirty="0"/>
                        <a:t>α</a:t>
                      </a:r>
                      <a:r>
                        <a:rPr lang="en-US" sz="1600" dirty="0"/>
                        <a:t>2AP, MMP-9, PK studies</a:t>
                      </a:r>
                    </a:p>
                  </a:txBody>
                  <a:tcPr/>
                </a:tc>
                <a:extLst>
                  <a:ext uri="{0D108BD9-81ED-4DB2-BD59-A6C34878D82A}">
                    <a16:rowId xmlns:a16="http://schemas.microsoft.com/office/drawing/2014/main" val="1396061104"/>
                  </a:ext>
                </a:extLst>
              </a:tr>
            </a:tbl>
          </a:graphicData>
        </a:graphic>
      </p:graphicFrame>
      <p:graphicFrame>
        <p:nvGraphicFramePr>
          <p:cNvPr id="9" name="Table 10">
            <a:extLst>
              <a:ext uri="{FF2B5EF4-FFF2-40B4-BE49-F238E27FC236}">
                <a16:creationId xmlns:a16="http://schemas.microsoft.com/office/drawing/2014/main" id="{CB471FCB-4857-86D7-123E-A149DCA286B4}"/>
              </a:ext>
            </a:extLst>
          </p:cNvPr>
          <p:cNvGraphicFramePr>
            <a:graphicFrameLocks noGrp="1"/>
          </p:cNvGraphicFramePr>
          <p:nvPr>
            <p:extLst>
              <p:ext uri="{D42A27DB-BD31-4B8C-83A1-F6EECF244321}">
                <p14:modId xmlns:p14="http://schemas.microsoft.com/office/powerpoint/2010/main" val="4114732254"/>
              </p:ext>
            </p:extLst>
          </p:nvPr>
        </p:nvGraphicFramePr>
        <p:xfrm>
          <a:off x="4789769" y="2886128"/>
          <a:ext cx="6651060" cy="949960"/>
        </p:xfrm>
        <a:graphic>
          <a:graphicData uri="http://schemas.openxmlformats.org/drawingml/2006/table">
            <a:tbl>
              <a:tblPr bandRow="1">
                <a:tableStyleId>{5C22544A-7EE6-4342-B048-85BDC9FD1C3A}</a:tableStyleId>
              </a:tblPr>
              <a:tblGrid>
                <a:gridCol w="6651060">
                  <a:extLst>
                    <a:ext uri="{9D8B030D-6E8A-4147-A177-3AD203B41FA5}">
                      <a16:colId xmlns:a16="http://schemas.microsoft.com/office/drawing/2014/main" val="138737847"/>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Labs 30 hrs. (+/- 4 hrs.):  fibrinogen, </a:t>
                      </a:r>
                      <a:r>
                        <a:rPr lang="el-GR" sz="1600" dirty="0"/>
                        <a:t>α</a:t>
                      </a:r>
                      <a:r>
                        <a:rPr lang="en-US" sz="1600" dirty="0"/>
                        <a:t>2AP, MMP-9, PK studies, CBC</a:t>
                      </a:r>
                    </a:p>
                  </a:txBody>
                  <a:tcPr/>
                </a:tc>
                <a:extLst>
                  <a:ext uri="{0D108BD9-81ED-4DB2-BD59-A6C34878D82A}">
                    <a16:rowId xmlns:a16="http://schemas.microsoft.com/office/drawing/2014/main" val="674486586"/>
                  </a:ext>
                </a:extLst>
              </a:tr>
              <a:tr h="370840">
                <a:tc>
                  <a:txBody>
                    <a:bodyPr/>
                    <a:lstStyle/>
                    <a:p>
                      <a:r>
                        <a:rPr lang="en-US" sz="1600" dirty="0"/>
                        <a:t>Assessments 30 hrs. (+/- 4 hrs.): VS, CT/MRI, CTA or MRA, if a visible occlusion was present at baseline, CT/MR perfusion, AEs, SAEs</a:t>
                      </a:r>
                    </a:p>
                  </a:txBody>
                  <a:tcPr/>
                </a:tc>
                <a:extLst>
                  <a:ext uri="{0D108BD9-81ED-4DB2-BD59-A6C34878D82A}">
                    <a16:rowId xmlns:a16="http://schemas.microsoft.com/office/drawing/2014/main" val="4133588700"/>
                  </a:ext>
                </a:extLst>
              </a:tr>
            </a:tbl>
          </a:graphicData>
        </a:graphic>
      </p:graphicFrame>
      <p:graphicFrame>
        <p:nvGraphicFramePr>
          <p:cNvPr id="11" name="Table 12">
            <a:extLst>
              <a:ext uri="{FF2B5EF4-FFF2-40B4-BE49-F238E27FC236}">
                <a16:creationId xmlns:a16="http://schemas.microsoft.com/office/drawing/2014/main" id="{C8DCB992-CF16-14E8-C5B4-8987B56A8CC4}"/>
              </a:ext>
            </a:extLst>
          </p:cNvPr>
          <p:cNvGraphicFramePr>
            <a:graphicFrameLocks noGrp="1"/>
          </p:cNvGraphicFramePr>
          <p:nvPr>
            <p:extLst>
              <p:ext uri="{D42A27DB-BD31-4B8C-83A1-F6EECF244321}">
                <p14:modId xmlns:p14="http://schemas.microsoft.com/office/powerpoint/2010/main" val="54991109"/>
              </p:ext>
            </p:extLst>
          </p:nvPr>
        </p:nvGraphicFramePr>
        <p:xfrm>
          <a:off x="4789769" y="5098436"/>
          <a:ext cx="6651060" cy="1691640"/>
        </p:xfrm>
        <a:graphic>
          <a:graphicData uri="http://schemas.openxmlformats.org/drawingml/2006/table">
            <a:tbl>
              <a:tblPr bandRow="1">
                <a:tableStyleId>{5C22544A-7EE6-4342-B048-85BDC9FD1C3A}</a:tableStyleId>
              </a:tblPr>
              <a:tblGrid>
                <a:gridCol w="3334057">
                  <a:extLst>
                    <a:ext uri="{9D8B030D-6E8A-4147-A177-3AD203B41FA5}">
                      <a16:colId xmlns:a16="http://schemas.microsoft.com/office/drawing/2014/main" val="2882082174"/>
                    </a:ext>
                  </a:extLst>
                </a:gridCol>
                <a:gridCol w="3317003">
                  <a:extLst>
                    <a:ext uri="{9D8B030D-6E8A-4147-A177-3AD203B41FA5}">
                      <a16:colId xmlns:a16="http://schemas.microsoft.com/office/drawing/2014/main" val="2784745812"/>
                    </a:ext>
                  </a:extLst>
                </a:gridCol>
              </a:tblGrid>
              <a:tr h="370840">
                <a:tc>
                  <a:txBody>
                    <a:bodyPr/>
                    <a:lstStyle/>
                    <a:p>
                      <a:r>
                        <a:rPr lang="en-US" sz="1600" dirty="0"/>
                        <a:t>Antithrombotic meds during hospitalization</a:t>
                      </a:r>
                    </a:p>
                  </a:txBody>
                  <a:tcPr/>
                </a:tc>
                <a:tc>
                  <a:txBody>
                    <a:bodyPr/>
                    <a:lstStyle/>
                    <a:p>
                      <a:r>
                        <a:rPr lang="en-US" sz="1600" dirty="0"/>
                        <a:t>DVT prevention during hospitalization</a:t>
                      </a:r>
                    </a:p>
                  </a:txBody>
                  <a:tcPr/>
                </a:tc>
                <a:extLst>
                  <a:ext uri="{0D108BD9-81ED-4DB2-BD59-A6C34878D82A}">
                    <a16:rowId xmlns:a16="http://schemas.microsoft.com/office/drawing/2014/main" val="4015278968"/>
                  </a:ext>
                </a:extLst>
              </a:tr>
              <a:tr h="370840">
                <a:tc>
                  <a:txBody>
                    <a:bodyPr/>
                    <a:lstStyle/>
                    <a:p>
                      <a:r>
                        <a:rPr lang="en-US" sz="1600" dirty="0"/>
                        <a:t>Medications at discharge</a:t>
                      </a:r>
                    </a:p>
                  </a:txBody>
                  <a:tcPr/>
                </a:tc>
                <a:tc>
                  <a:txBody>
                    <a:bodyPr/>
                    <a:lstStyle/>
                    <a:p>
                      <a:r>
                        <a:rPr lang="en-US" sz="1600" dirty="0"/>
                        <a:t>Stroke Mechanism – TOAST criteria</a:t>
                      </a:r>
                    </a:p>
                  </a:txBody>
                  <a:tcPr/>
                </a:tc>
                <a:extLst>
                  <a:ext uri="{0D108BD9-81ED-4DB2-BD59-A6C34878D82A}">
                    <a16:rowId xmlns:a16="http://schemas.microsoft.com/office/drawing/2014/main" val="1771517792"/>
                  </a:ext>
                </a:extLst>
              </a:tr>
              <a:tr h="370840">
                <a:tc>
                  <a:txBody>
                    <a:bodyPr/>
                    <a:lstStyle/>
                    <a:p>
                      <a:r>
                        <a:rPr lang="en-US" sz="1600" dirty="0"/>
                        <a:t>NIHSS (if D/C prior to 72 hrs.)</a:t>
                      </a:r>
                    </a:p>
                  </a:txBody>
                  <a:tcPr/>
                </a:tc>
                <a:tc>
                  <a:txBody>
                    <a:bodyPr/>
                    <a:lstStyle/>
                    <a:p>
                      <a:r>
                        <a:rPr lang="en-US" sz="1600" dirty="0"/>
                        <a:t>Discharge destination</a:t>
                      </a:r>
                    </a:p>
                  </a:txBody>
                  <a:tcPr/>
                </a:tc>
                <a:extLst>
                  <a:ext uri="{0D108BD9-81ED-4DB2-BD59-A6C34878D82A}">
                    <a16:rowId xmlns:a16="http://schemas.microsoft.com/office/drawing/2014/main" val="1699924385"/>
                  </a:ext>
                </a:extLst>
              </a:tr>
              <a:tr h="370840">
                <a:tc>
                  <a:txBody>
                    <a:bodyPr/>
                    <a:lstStyle/>
                    <a:p>
                      <a:r>
                        <a:rPr lang="en-US" sz="1600" dirty="0"/>
                        <a:t>Ambulatory status &amp; mRS at D/C</a:t>
                      </a:r>
                    </a:p>
                  </a:txBody>
                  <a:tcPr/>
                </a:tc>
                <a:tc>
                  <a:txBody>
                    <a:bodyPr/>
                    <a:lstStyle/>
                    <a:p>
                      <a:r>
                        <a:rPr lang="en-US" sz="1600" dirty="0"/>
                        <a:t>AEs. SAEs. Or Unanticipated Problems</a:t>
                      </a:r>
                    </a:p>
                  </a:txBody>
                  <a:tcPr/>
                </a:tc>
                <a:extLst>
                  <a:ext uri="{0D108BD9-81ED-4DB2-BD59-A6C34878D82A}">
                    <a16:rowId xmlns:a16="http://schemas.microsoft.com/office/drawing/2014/main" val="1123929109"/>
                  </a:ext>
                </a:extLst>
              </a:tr>
            </a:tbl>
          </a:graphicData>
        </a:graphic>
      </p:graphicFrame>
      <p:graphicFrame>
        <p:nvGraphicFramePr>
          <p:cNvPr id="6" name="Table 5">
            <a:extLst>
              <a:ext uri="{FF2B5EF4-FFF2-40B4-BE49-F238E27FC236}">
                <a16:creationId xmlns:a16="http://schemas.microsoft.com/office/drawing/2014/main" id="{F6FB2AA8-93AD-338F-106A-D1013916DD39}"/>
              </a:ext>
            </a:extLst>
          </p:cNvPr>
          <p:cNvGraphicFramePr>
            <a:graphicFrameLocks noGrp="1"/>
          </p:cNvGraphicFramePr>
          <p:nvPr>
            <p:extLst>
              <p:ext uri="{D42A27DB-BD31-4B8C-83A1-F6EECF244321}">
                <p14:modId xmlns:p14="http://schemas.microsoft.com/office/powerpoint/2010/main" val="268474701"/>
              </p:ext>
            </p:extLst>
          </p:nvPr>
        </p:nvGraphicFramePr>
        <p:xfrm>
          <a:off x="4789769" y="3992282"/>
          <a:ext cx="6651060" cy="949960"/>
        </p:xfrm>
        <a:graphic>
          <a:graphicData uri="http://schemas.openxmlformats.org/drawingml/2006/table">
            <a:tbl>
              <a:tblPr bandRow="1">
                <a:tableStyleId>{5C22544A-7EE6-4342-B048-85BDC9FD1C3A}</a:tableStyleId>
              </a:tblPr>
              <a:tblGrid>
                <a:gridCol w="6651060">
                  <a:extLst>
                    <a:ext uri="{9D8B030D-6E8A-4147-A177-3AD203B41FA5}">
                      <a16:colId xmlns:a16="http://schemas.microsoft.com/office/drawing/2014/main" val="4069125312"/>
                    </a:ext>
                  </a:extLst>
                </a:gridCol>
              </a:tblGrid>
              <a:tr h="370840">
                <a:tc>
                  <a:txBody>
                    <a:bodyPr/>
                    <a:lstStyle/>
                    <a:p>
                      <a:r>
                        <a:rPr lang="en-US" sz="1600" dirty="0"/>
                        <a:t>NIHSS assessment</a:t>
                      </a:r>
                    </a:p>
                  </a:txBody>
                  <a:tcPr/>
                </a:tc>
                <a:extLst>
                  <a:ext uri="{0D108BD9-81ED-4DB2-BD59-A6C34878D82A}">
                    <a16:rowId xmlns:a16="http://schemas.microsoft.com/office/drawing/2014/main" val="1396061104"/>
                  </a:ext>
                </a:extLst>
              </a:tr>
              <a:tr h="370840">
                <a:tc>
                  <a:txBody>
                    <a:bodyPr/>
                    <a:lstStyle/>
                    <a:p>
                      <a:r>
                        <a:rPr lang="en-US" sz="1600" dirty="0"/>
                        <a:t>Labs 72 hours or hospital discharge (whichever comes first): </a:t>
                      </a:r>
                      <a:r>
                        <a:rPr lang="el-GR" sz="1600" dirty="0"/>
                        <a:t>α</a:t>
                      </a:r>
                      <a:r>
                        <a:rPr lang="en-US" sz="1600" dirty="0"/>
                        <a:t>2AP, MMP-9 and PK studies</a:t>
                      </a:r>
                    </a:p>
                  </a:txBody>
                  <a:tcPr/>
                </a:tc>
                <a:extLst>
                  <a:ext uri="{0D108BD9-81ED-4DB2-BD59-A6C34878D82A}">
                    <a16:rowId xmlns:a16="http://schemas.microsoft.com/office/drawing/2014/main" val="2897212744"/>
                  </a:ext>
                </a:extLst>
              </a:tr>
            </a:tbl>
          </a:graphicData>
        </a:graphic>
      </p:graphicFrame>
    </p:spTree>
    <p:extLst>
      <p:ext uri="{BB962C8B-B14F-4D97-AF65-F5344CB8AC3E}">
        <p14:creationId xmlns:p14="http://schemas.microsoft.com/office/powerpoint/2010/main" val="19483743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59347" y="294538"/>
            <a:ext cx="10808204" cy="1033669"/>
          </a:xfrm>
        </p:spPr>
        <p:txBody>
          <a:bodyPr>
            <a:normAutofit/>
          </a:bodyPr>
          <a:lstStyle/>
          <a:p>
            <a:r>
              <a:rPr lang="en-US" sz="4000" dirty="0">
                <a:solidFill>
                  <a:srgbClr val="FFFFFF"/>
                </a:solidFill>
              </a:rPr>
              <a:t>Day 30 Visit (+/- 5 days)</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724906"/>
            <a:ext cx="11306897" cy="4747611"/>
          </a:xfrm>
        </p:spPr>
        <p:txBody>
          <a:bodyPr anchor="ctr">
            <a:normAutofit/>
          </a:bodyPr>
          <a:lstStyle/>
          <a:p>
            <a:pPr marL="0" indent="0">
              <a:buNone/>
            </a:pPr>
            <a:r>
              <a:rPr lang="en-US" sz="2200" dirty="0"/>
              <a:t>The 30-day post study drug administration visit should be conducted in person.  </a:t>
            </a:r>
          </a:p>
          <a:p>
            <a:pPr lvl="1">
              <a:buFont typeface="Wingdings" panose="05000000000000000000" pitchFamily="2" charset="2"/>
              <a:buChar char="q"/>
            </a:pPr>
            <a:r>
              <a:rPr lang="en-US" sz="1800" dirty="0"/>
              <a:t> If conducted in-person, the visit payment includes a $75 subject payment for time &amp; travel.  </a:t>
            </a:r>
          </a:p>
          <a:p>
            <a:pPr lvl="1">
              <a:buFont typeface="Wingdings" panose="05000000000000000000" pitchFamily="2" charset="2"/>
              <a:buChar char="q"/>
            </a:pPr>
            <a:r>
              <a:rPr lang="en-US" sz="2000" dirty="0"/>
              <a:t> If the SC completed an in-person visit at the subject’s home, then the $75 payment will be used for the SC time &amp; travel and no subject payment is made.</a:t>
            </a:r>
          </a:p>
          <a:p>
            <a:pPr marL="0" indent="0">
              <a:buNone/>
            </a:pPr>
            <a:endParaRPr lang="en-US" sz="2200" dirty="0"/>
          </a:p>
          <a:p>
            <a:pPr marL="0" indent="0">
              <a:buNone/>
            </a:pPr>
            <a:r>
              <a:rPr lang="en-US" sz="2200" dirty="0"/>
              <a:t>Study Assessments to be completed:</a:t>
            </a:r>
          </a:p>
          <a:p>
            <a:pPr lvl="1">
              <a:buFont typeface="Wingdings" panose="05000000000000000000" pitchFamily="2" charset="2"/>
              <a:buChar char="q"/>
            </a:pPr>
            <a:r>
              <a:rPr lang="en-US" sz="1800" dirty="0"/>
              <a:t> mRS</a:t>
            </a:r>
          </a:p>
          <a:p>
            <a:pPr lvl="1">
              <a:buFont typeface="Wingdings" panose="05000000000000000000" pitchFamily="2" charset="2"/>
              <a:buChar char="q"/>
            </a:pPr>
            <a:r>
              <a:rPr lang="en-US" sz="1800" dirty="0"/>
              <a:t> NIHSS</a:t>
            </a:r>
          </a:p>
          <a:p>
            <a:pPr lvl="1">
              <a:buFont typeface="Wingdings" panose="05000000000000000000" pitchFamily="2" charset="2"/>
              <a:buChar char="q"/>
            </a:pPr>
            <a:r>
              <a:rPr lang="en-US" sz="1800" dirty="0"/>
              <a:t> Collect con med information</a:t>
            </a:r>
          </a:p>
          <a:p>
            <a:pPr lvl="1">
              <a:buFont typeface="Wingdings" panose="05000000000000000000" pitchFamily="2" charset="2"/>
              <a:buChar char="q"/>
            </a:pPr>
            <a:r>
              <a:rPr lang="en-US" sz="1800" dirty="0"/>
              <a:t> Collect discharge summary</a:t>
            </a:r>
          </a:p>
          <a:p>
            <a:pPr lvl="1">
              <a:buFont typeface="Wingdings" panose="05000000000000000000" pitchFamily="2" charset="2"/>
              <a:buChar char="q"/>
            </a:pPr>
            <a:r>
              <a:rPr lang="en-US" sz="1800" dirty="0"/>
              <a:t> Report any AEs, SAEs, or Unanticipated problems</a:t>
            </a:r>
          </a:p>
          <a:p>
            <a:pPr>
              <a:buFont typeface="Wingdings" panose="05000000000000000000" pitchFamily="2" charset="2"/>
              <a:buChar char="§"/>
            </a:pPr>
            <a:endParaRPr lang="en-US" sz="2000" dirty="0"/>
          </a:p>
          <a:p>
            <a:pPr>
              <a:buFont typeface="Wingdings" panose="05000000000000000000" pitchFamily="2" charset="2"/>
              <a:buChar char="§"/>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5934294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526473" y="294538"/>
            <a:ext cx="10741077" cy="1033669"/>
          </a:xfrm>
        </p:spPr>
        <p:txBody>
          <a:bodyPr>
            <a:normAutofit/>
          </a:bodyPr>
          <a:lstStyle/>
          <a:p>
            <a:r>
              <a:rPr lang="en-US" sz="4000" dirty="0">
                <a:solidFill>
                  <a:srgbClr val="FFFFFF"/>
                </a:solidFill>
              </a:rPr>
              <a:t>Day 90 Visit (+/- 7 days)</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753626"/>
            <a:ext cx="11306897" cy="4809836"/>
          </a:xfrm>
        </p:spPr>
        <p:txBody>
          <a:bodyPr anchor="ctr">
            <a:normAutofit fontScale="92500" lnSpcReduction="20000"/>
          </a:bodyPr>
          <a:lstStyle/>
          <a:p>
            <a:pPr marL="0" indent="0">
              <a:buNone/>
            </a:pPr>
            <a:endParaRPr lang="en-US" sz="2400" dirty="0"/>
          </a:p>
          <a:p>
            <a:pPr marL="0" indent="0">
              <a:buNone/>
            </a:pPr>
            <a:endParaRPr lang="en-US" sz="2400" dirty="0"/>
          </a:p>
          <a:p>
            <a:pPr marL="0" indent="0">
              <a:buNone/>
            </a:pPr>
            <a:r>
              <a:rPr lang="en-US" sz="2400" dirty="0"/>
              <a:t>The 90-day post study drug administration visit</a:t>
            </a:r>
          </a:p>
          <a:p>
            <a:pPr lvl="1">
              <a:buFont typeface="Wingdings" panose="05000000000000000000" pitchFamily="2" charset="2"/>
              <a:buChar char="q"/>
            </a:pPr>
            <a:r>
              <a:rPr lang="en-US" sz="2000" dirty="0"/>
              <a:t>If the subject attends the visit on the site’s office/clinic, then they will receive a $75 payment for their time &amp; travel.  These funds are incorporated into the 90-day visit.</a:t>
            </a:r>
          </a:p>
          <a:p>
            <a:pPr lvl="1">
              <a:buFont typeface="Wingdings" panose="05000000000000000000" pitchFamily="2" charset="2"/>
              <a:buChar char="q"/>
            </a:pPr>
            <a:r>
              <a:rPr lang="en-US" sz="2200" dirty="0"/>
              <a:t> If the SC conducts the 90-day visit at the subject’s home, then the $75 may be applied to the SC’s time and travel and the subject will not receive the payment.</a:t>
            </a:r>
          </a:p>
          <a:p>
            <a:pPr lvl="1">
              <a:buFont typeface="Wingdings" panose="05000000000000000000" pitchFamily="2" charset="2"/>
              <a:buChar char="q"/>
            </a:pPr>
            <a:r>
              <a:rPr lang="en-US" sz="2200" dirty="0"/>
              <a:t>We no longer require this to be an in-person visit as the research labs are to be drawn during the 72-hour/discharge visit.</a:t>
            </a:r>
          </a:p>
          <a:p>
            <a:pPr marL="0" indent="0">
              <a:buNone/>
            </a:pPr>
            <a:r>
              <a:rPr lang="en-US" sz="2400" dirty="0"/>
              <a:t>Study assessments to be completed:  </a:t>
            </a:r>
          </a:p>
          <a:p>
            <a:pPr lvl="1">
              <a:buFont typeface="Wingdings" panose="05000000000000000000" pitchFamily="2" charset="2"/>
              <a:buChar char="q"/>
            </a:pPr>
            <a:r>
              <a:rPr lang="en-US" sz="2000" dirty="0"/>
              <a:t> mRS</a:t>
            </a:r>
          </a:p>
          <a:p>
            <a:pPr lvl="1">
              <a:buFont typeface="Wingdings" panose="05000000000000000000" pitchFamily="2" charset="2"/>
              <a:buChar char="q"/>
            </a:pPr>
            <a:r>
              <a:rPr lang="en-US" sz="2000" dirty="0"/>
              <a:t> NIHSS</a:t>
            </a:r>
          </a:p>
          <a:p>
            <a:pPr lvl="1">
              <a:buFont typeface="Wingdings" panose="05000000000000000000" pitchFamily="2" charset="2"/>
              <a:buChar char="q"/>
            </a:pPr>
            <a:r>
              <a:rPr lang="en-US" sz="2000" dirty="0"/>
              <a:t> Con meds</a:t>
            </a:r>
          </a:p>
          <a:p>
            <a:pPr marL="0" indent="0">
              <a:buNone/>
            </a:pPr>
            <a:r>
              <a:rPr lang="en-US" sz="2400" dirty="0"/>
              <a:t>Labs:</a:t>
            </a:r>
          </a:p>
          <a:p>
            <a:pPr lvl="1">
              <a:buFont typeface="Wingdings" panose="05000000000000000000" pitchFamily="2" charset="2"/>
              <a:buChar char="q"/>
            </a:pPr>
            <a:r>
              <a:rPr lang="en-US" sz="2000" dirty="0"/>
              <a:t> Labs (</a:t>
            </a:r>
            <a:r>
              <a:rPr lang="el-GR" sz="2000" dirty="0"/>
              <a:t>α</a:t>
            </a:r>
            <a:r>
              <a:rPr lang="en-US" sz="2000" dirty="0"/>
              <a:t>2AP, anti-drug antibodies, and PK studies not needed if the participant was discharged after 4/24/2026)</a:t>
            </a:r>
          </a:p>
          <a:p>
            <a:pPr lvl="1">
              <a:buFont typeface="Wingdings" panose="05000000000000000000" pitchFamily="2" charset="2"/>
              <a:buChar char="q"/>
            </a:pPr>
            <a:r>
              <a:rPr lang="en-US" sz="2000" dirty="0"/>
              <a:t> SOC labs if collected: CBC, CMP, Lipid profile</a:t>
            </a:r>
          </a:p>
          <a:p>
            <a:endParaRPr lang="en-US" sz="2000" dirty="0"/>
          </a:p>
          <a:p>
            <a:endParaRPr lang="en-US" sz="2000" dirty="0"/>
          </a:p>
          <a:p>
            <a:pPr marL="0" indent="0">
              <a:buNone/>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40837573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6" name="Content Placeholder 5">
            <a:extLst>
              <a:ext uri="{FF2B5EF4-FFF2-40B4-BE49-F238E27FC236}">
                <a16:creationId xmlns:a16="http://schemas.microsoft.com/office/drawing/2014/main" id="{74518669-D3D6-7C08-3EE0-DD8D1C87F85D}"/>
              </a:ext>
            </a:extLst>
          </p:cNvPr>
          <p:cNvSpPr>
            <a:spLocks noGrp="1"/>
          </p:cNvSpPr>
          <p:nvPr>
            <p:ph sz="half" idx="1"/>
          </p:nvPr>
        </p:nvSpPr>
        <p:spPr>
          <a:xfrm>
            <a:off x="4142046" y="1665171"/>
            <a:ext cx="7792863" cy="4753558"/>
          </a:xfrm>
        </p:spPr>
        <p:txBody>
          <a:bodyPr>
            <a:normAutofit/>
          </a:bodyPr>
          <a:lstStyle/>
          <a:p>
            <a:pPr marL="0" indent="0">
              <a:buNone/>
            </a:pPr>
            <a:r>
              <a:rPr lang="en-US" sz="3600" dirty="0"/>
              <a:t> </a:t>
            </a:r>
          </a:p>
          <a:p>
            <a:pPr>
              <a:buFont typeface="Wingdings" panose="05000000000000000000" pitchFamily="2" charset="2"/>
              <a:buChar char="q"/>
            </a:pPr>
            <a:endParaRPr lang="en-US" sz="3600" dirty="0"/>
          </a:p>
          <a:p>
            <a:pPr marL="0" indent="0">
              <a:buNone/>
            </a:pPr>
            <a:r>
              <a:rPr lang="en-US" sz="3600" dirty="0"/>
              <a:t>		● Assessing</a:t>
            </a:r>
          </a:p>
          <a:p>
            <a:pPr marL="0" indent="0">
              <a:buNone/>
            </a:pPr>
            <a:r>
              <a:rPr lang="en-US" sz="3600" dirty="0"/>
              <a:t>		● Reporting</a:t>
            </a:r>
          </a:p>
          <a:p>
            <a:pPr marL="0" indent="0">
              <a:buNone/>
            </a:pPr>
            <a:endParaRPr lang="en-US" sz="3600" dirty="0"/>
          </a:p>
        </p:txBody>
      </p:sp>
      <p:sp>
        <p:nvSpPr>
          <p:cNvPr id="11" name="Title 5">
            <a:extLst>
              <a:ext uri="{FF2B5EF4-FFF2-40B4-BE49-F238E27FC236}">
                <a16:creationId xmlns:a16="http://schemas.microsoft.com/office/drawing/2014/main" id="{F8CE4F91-4D20-6B86-A895-87527C80F176}"/>
              </a:ext>
            </a:extLst>
          </p:cNvPr>
          <p:cNvSpPr txBox="1">
            <a:spLocks/>
          </p:cNvSpPr>
          <p:nvPr/>
        </p:nvSpPr>
        <p:spPr>
          <a:xfrm>
            <a:off x="844014" y="1714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p>
        </p:txBody>
      </p:sp>
      <p:sp>
        <p:nvSpPr>
          <p:cNvPr id="2" name="Title 5">
            <a:extLst>
              <a:ext uri="{FF2B5EF4-FFF2-40B4-BE49-F238E27FC236}">
                <a16:creationId xmlns:a16="http://schemas.microsoft.com/office/drawing/2014/main" id="{2CE3E8A5-11D1-F0A4-8A7A-CA226E0E5E8A}"/>
              </a:ext>
            </a:extLst>
          </p:cNvPr>
          <p:cNvSpPr txBox="1">
            <a:spLocks/>
          </p:cNvSpPr>
          <p:nvPr/>
        </p:nvSpPr>
        <p:spPr>
          <a:xfrm>
            <a:off x="996414" y="323823"/>
            <a:ext cx="10918057" cy="232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Adverse Events</a:t>
            </a:r>
          </a:p>
          <a:p>
            <a:r>
              <a:rPr lang="en-US" dirty="0"/>
              <a:t>                                Serious Adverse Events</a:t>
            </a:r>
          </a:p>
          <a:p>
            <a:r>
              <a:rPr lang="en-US" dirty="0"/>
              <a:t>                                Unanticipated Events </a:t>
            </a:r>
          </a:p>
        </p:txBody>
      </p:sp>
    </p:spTree>
    <p:extLst>
      <p:ext uri="{BB962C8B-B14F-4D97-AF65-F5344CB8AC3E}">
        <p14:creationId xmlns:p14="http://schemas.microsoft.com/office/powerpoint/2010/main" val="2034179417"/>
      </p:ext>
    </p:extLst>
  </p:cSld>
  <p:clrMapOvr>
    <a:overrideClrMapping bg1="dk1" tx1="lt1" bg2="dk2" tx2="lt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72722" y="276446"/>
            <a:ext cx="10841798" cy="1033669"/>
          </a:xfrm>
        </p:spPr>
        <p:txBody>
          <a:bodyPr>
            <a:normAutofit/>
          </a:bodyPr>
          <a:lstStyle/>
          <a:p>
            <a:r>
              <a:rPr lang="en-US" sz="4000" dirty="0">
                <a:solidFill>
                  <a:srgbClr val="FFFFFF"/>
                </a:solidFill>
              </a:rPr>
              <a:t>Assessing for Adverse &amp; Serious Adverse Events</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724906"/>
            <a:ext cx="11306897" cy="4976899"/>
          </a:xfrm>
        </p:spPr>
        <p:txBody>
          <a:bodyPr anchor="ctr">
            <a:normAutofit fontScale="92500" lnSpcReduction="20000"/>
          </a:bodyPr>
          <a:lstStyle/>
          <a:p>
            <a:pPr marL="0" indent="0">
              <a:buNone/>
            </a:pPr>
            <a:r>
              <a:rPr lang="en-US" sz="2600" dirty="0"/>
              <a:t>The SC plays a key role in the discovery of any Adverse Event (AE) or Serious Adverse Event (SAE).  If an AE/SAE is discovered during time spent with the subject or medical record review, the SC should obtain all data and present to the PI/SubI for assessment of the AE/SAE. </a:t>
            </a:r>
          </a:p>
          <a:p>
            <a:pPr marL="0" indent="0">
              <a:buNone/>
            </a:pPr>
            <a:r>
              <a:rPr lang="en-US" sz="2600" dirty="0"/>
              <a:t>The PI is responsible for assessing any AE or SAE that occur with their subjects. This task can also be delegated to the site SubI(s).</a:t>
            </a:r>
          </a:p>
          <a:p>
            <a:pPr marL="0" indent="0">
              <a:buNone/>
            </a:pPr>
            <a:r>
              <a:rPr lang="en-US" sz="2600" dirty="0"/>
              <a:t>The PI should assess for the following:</a:t>
            </a:r>
          </a:p>
          <a:p>
            <a:pPr lvl="1">
              <a:buFont typeface="Wingdings" panose="05000000000000000000" pitchFamily="2" charset="2"/>
              <a:buChar char="q"/>
            </a:pPr>
            <a:r>
              <a:rPr lang="en-US" sz="2200" dirty="0"/>
              <a:t> Severity</a:t>
            </a:r>
          </a:p>
          <a:p>
            <a:pPr lvl="1">
              <a:buFont typeface="Wingdings" panose="05000000000000000000" pitchFamily="2" charset="2"/>
              <a:buChar char="q"/>
            </a:pPr>
            <a:r>
              <a:rPr lang="en-US" sz="2200" dirty="0"/>
              <a:t> Relationship to Study Intervention</a:t>
            </a:r>
          </a:p>
          <a:p>
            <a:pPr lvl="1">
              <a:buFont typeface="Wingdings" panose="05000000000000000000" pitchFamily="2" charset="2"/>
              <a:buChar char="q"/>
            </a:pPr>
            <a:r>
              <a:rPr lang="en-US" sz="2200" dirty="0"/>
              <a:t> Expectedness</a:t>
            </a:r>
          </a:p>
          <a:p>
            <a:pPr lvl="1">
              <a:buFont typeface="Wingdings" panose="05000000000000000000" pitchFamily="2" charset="2"/>
              <a:buChar char="q"/>
            </a:pPr>
            <a:r>
              <a:rPr lang="en-US" sz="2200" dirty="0"/>
              <a:t> Action taken regarding study drug</a:t>
            </a:r>
          </a:p>
          <a:p>
            <a:pPr lvl="1">
              <a:buFont typeface="Wingdings" panose="05000000000000000000" pitchFamily="2" charset="2"/>
              <a:buChar char="q"/>
            </a:pPr>
            <a:r>
              <a:rPr lang="en-US" sz="2200" dirty="0"/>
              <a:t> Other actions taken</a:t>
            </a:r>
          </a:p>
          <a:p>
            <a:pPr lvl="1">
              <a:buFont typeface="Wingdings" panose="05000000000000000000" pitchFamily="2" charset="2"/>
              <a:buChar char="q"/>
            </a:pPr>
            <a:r>
              <a:rPr lang="en-US" sz="2200" dirty="0"/>
              <a:t> Outcome</a:t>
            </a:r>
          </a:p>
          <a:p>
            <a:pPr marL="0" indent="0">
              <a:buNone/>
            </a:pPr>
            <a:endParaRPr lang="en-US" sz="1400" dirty="0"/>
          </a:p>
          <a:p>
            <a:pPr marL="0" indent="0">
              <a:buNone/>
            </a:pPr>
            <a:r>
              <a:rPr lang="en-US" sz="2600" dirty="0"/>
              <a:t>Documentation of any AEs should be maintained at the site in the subject’s research binder, with PI acknowledgement, and reported in WebDCU™.  </a:t>
            </a:r>
          </a:p>
          <a:p>
            <a:pPr marL="457200" lvl="1" indent="0">
              <a:buNone/>
            </a:pPr>
            <a:endParaRPr lang="en-US" sz="16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19423140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896471" y="294538"/>
            <a:ext cx="10371079" cy="1033669"/>
          </a:xfrm>
        </p:spPr>
        <p:txBody>
          <a:bodyPr>
            <a:normAutofit/>
          </a:bodyPr>
          <a:lstStyle/>
          <a:p>
            <a:r>
              <a:rPr lang="en-US" sz="4000" dirty="0">
                <a:solidFill>
                  <a:srgbClr val="FFFFFF"/>
                </a:solidFill>
              </a:rPr>
              <a:t>Reporting AEs/SAEs</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679971"/>
            <a:ext cx="11087191" cy="5052412"/>
          </a:xfrm>
        </p:spPr>
        <p:txBody>
          <a:bodyPr anchor="ctr">
            <a:normAutofit/>
          </a:bodyPr>
          <a:lstStyle/>
          <a:p>
            <a:pPr marL="457200" lvl="1" indent="0">
              <a:buNone/>
            </a:pPr>
            <a:r>
              <a:rPr lang="en-US" dirty="0"/>
              <a:t>Reporting of an AE occurs via WebDCU™</a:t>
            </a:r>
          </a:p>
          <a:p>
            <a:pPr marL="800100" lvl="1" indent="-342900">
              <a:buFont typeface="+mj-lt"/>
              <a:buAutoNum type="arabicParenR"/>
            </a:pPr>
            <a:r>
              <a:rPr lang="en-US" sz="2200" dirty="0"/>
              <a:t>Enter the subjects CRF Binder</a:t>
            </a:r>
          </a:p>
          <a:p>
            <a:pPr marL="800100" lvl="1" indent="-342900">
              <a:buFont typeface="+mj-lt"/>
              <a:buAutoNum type="arabicParenR"/>
            </a:pPr>
            <a:r>
              <a:rPr lang="en-US" sz="2200" dirty="0"/>
              <a:t>Click on your subject number</a:t>
            </a:r>
          </a:p>
          <a:p>
            <a:pPr marL="800100" lvl="1" indent="-342900">
              <a:buFont typeface="+mj-lt"/>
              <a:buAutoNum type="arabicParenR"/>
            </a:pPr>
            <a:r>
              <a:rPr lang="en-US" sz="2200" dirty="0"/>
              <a:t>Click on F104 Adverse Event CRF</a:t>
            </a:r>
          </a:p>
          <a:p>
            <a:pPr marL="800100" lvl="1" indent="-342900">
              <a:buFont typeface="+mj-lt"/>
              <a:buAutoNum type="arabicParenR"/>
            </a:pPr>
            <a:r>
              <a:rPr lang="en-US" sz="2200" dirty="0"/>
              <a:t>Enter the data following the questions in the form</a:t>
            </a:r>
          </a:p>
          <a:p>
            <a:pPr marL="1257300" lvl="2" indent="-342900">
              <a:buFont typeface="+mj-lt"/>
              <a:buAutoNum type="arabicParenR"/>
            </a:pPr>
            <a:r>
              <a:rPr lang="en-US" dirty="0"/>
              <a:t>Please make sure to answer Q3, “Serious”, yes or no</a:t>
            </a:r>
          </a:p>
          <a:p>
            <a:pPr marL="457200" lvl="1" indent="0">
              <a:buNone/>
            </a:pPr>
            <a:endParaRPr lang="en-US" sz="1800" dirty="0"/>
          </a:p>
          <a:p>
            <a:pPr marL="800100" lvl="1" indent="-342900">
              <a:buFont typeface="+mj-lt"/>
              <a:buAutoNum type="arabicParenR"/>
            </a:pPr>
            <a:endParaRPr lang="en-US" sz="1800" dirty="0"/>
          </a:p>
          <a:p>
            <a:pPr marL="457200" lvl="1" indent="0">
              <a:buNone/>
            </a:pPr>
            <a:r>
              <a:rPr lang="en-US" dirty="0"/>
              <a:t>Reporting requirements</a:t>
            </a:r>
          </a:p>
          <a:p>
            <a:pPr marL="457200" lvl="1" indent="0">
              <a:buNone/>
            </a:pPr>
            <a:r>
              <a:rPr lang="en-US" sz="2200" dirty="0"/>
              <a:t>AEs – within 5 days of discovery</a:t>
            </a:r>
          </a:p>
          <a:p>
            <a:pPr marL="457200" lvl="1" indent="0">
              <a:buNone/>
            </a:pPr>
            <a:endParaRPr lang="en-US" sz="2200" dirty="0"/>
          </a:p>
          <a:p>
            <a:pPr marL="457200" lvl="1" indent="0">
              <a:buNone/>
            </a:pPr>
            <a:r>
              <a:rPr lang="en-US" sz="2200" dirty="0"/>
              <a:t>SAEs &amp; AEs of Special Interest-  within 24 hours from discovery.  The SAE report does not have to be complete but at least started and submitted.  </a:t>
            </a:r>
          </a:p>
          <a:p>
            <a:pPr marL="457200" lvl="1" indent="0">
              <a:buNone/>
            </a:pPr>
            <a:endParaRPr lang="en-US" sz="12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
        <p:nvSpPr>
          <p:cNvPr id="5" name="Content Placeholder 2">
            <a:extLst>
              <a:ext uri="{FF2B5EF4-FFF2-40B4-BE49-F238E27FC236}">
                <a16:creationId xmlns:a16="http://schemas.microsoft.com/office/drawing/2014/main" id="{094357A9-6AAE-EA12-0BFF-5B24646AEEDB}"/>
              </a:ext>
            </a:extLst>
          </p:cNvPr>
          <p:cNvSpPr txBox="1">
            <a:spLocks/>
          </p:cNvSpPr>
          <p:nvPr/>
        </p:nvSpPr>
        <p:spPr>
          <a:xfrm>
            <a:off x="459350" y="1724906"/>
            <a:ext cx="11306897" cy="4555821"/>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Font typeface="Arial" panose="020B0604020202020204" pitchFamily="34" charset="0"/>
              <a:buNone/>
            </a:pPr>
            <a:endParaRPr lang="en-US" sz="1600" dirty="0"/>
          </a:p>
          <a:p>
            <a:pPr marL="0" indent="0">
              <a:buFont typeface="Arial" panose="020B0604020202020204" pitchFamily="34" charset="0"/>
              <a:buNone/>
            </a:pPr>
            <a:endParaRPr lang="en-US" sz="2000" dirty="0"/>
          </a:p>
        </p:txBody>
      </p:sp>
    </p:spTree>
    <p:extLst>
      <p:ext uri="{BB962C8B-B14F-4D97-AF65-F5344CB8AC3E}">
        <p14:creationId xmlns:p14="http://schemas.microsoft.com/office/powerpoint/2010/main" val="23986805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528918" y="317200"/>
            <a:ext cx="10371079" cy="1033669"/>
          </a:xfrm>
        </p:spPr>
        <p:txBody>
          <a:bodyPr>
            <a:normAutofit/>
          </a:bodyPr>
          <a:lstStyle/>
          <a:p>
            <a:r>
              <a:rPr lang="en-US" sz="4000" dirty="0">
                <a:solidFill>
                  <a:srgbClr val="FFFFFF"/>
                </a:solidFill>
              </a:rPr>
              <a:t>Unanticipated Events/Protocol Deviations</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724906"/>
            <a:ext cx="11306897" cy="4555821"/>
          </a:xfrm>
        </p:spPr>
        <p:txBody>
          <a:bodyPr anchor="ctr">
            <a:normAutofit/>
          </a:bodyPr>
          <a:lstStyle/>
          <a:p>
            <a:pPr marL="0" indent="0">
              <a:buNone/>
            </a:pPr>
            <a:endParaRPr lang="en-US" sz="2400" dirty="0"/>
          </a:p>
          <a:p>
            <a:pPr marL="457200" lvl="1" indent="0">
              <a:buNone/>
            </a:pPr>
            <a:endParaRPr lang="en-US" sz="1600" dirty="0"/>
          </a:p>
          <a:p>
            <a:pPr marL="0" indent="0">
              <a:buNone/>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
        <p:nvSpPr>
          <p:cNvPr id="5" name="TextBox 4">
            <a:extLst>
              <a:ext uri="{FF2B5EF4-FFF2-40B4-BE49-F238E27FC236}">
                <a16:creationId xmlns:a16="http://schemas.microsoft.com/office/drawing/2014/main" id="{F619ACCE-F409-9678-1568-C6C083E79765}"/>
              </a:ext>
            </a:extLst>
          </p:cNvPr>
          <p:cNvSpPr txBox="1"/>
          <p:nvPr/>
        </p:nvSpPr>
        <p:spPr>
          <a:xfrm>
            <a:off x="459350" y="1724906"/>
            <a:ext cx="11024438" cy="5478423"/>
          </a:xfrm>
          <a:prstGeom prst="rect">
            <a:avLst/>
          </a:prstGeom>
          <a:noFill/>
        </p:spPr>
        <p:txBody>
          <a:bodyPr wrap="square" rtlCol="0">
            <a:spAutoFit/>
          </a:bodyPr>
          <a:lstStyle/>
          <a:p>
            <a:r>
              <a:rPr lang="en-US" sz="2400" dirty="0"/>
              <a:t>Unanticipated events (UEs) are those that are unexpected and may involve an increased risk of harm to the research subject.  These may also include protocol deviations.</a:t>
            </a:r>
          </a:p>
          <a:p>
            <a:endParaRPr lang="en-US" sz="800" dirty="0"/>
          </a:p>
          <a:p>
            <a:r>
              <a:rPr lang="en-US" sz="2200" dirty="0"/>
              <a:t>Examples of UEs:</a:t>
            </a:r>
          </a:p>
          <a:p>
            <a:pPr marL="800100" lvl="1" indent="-342900">
              <a:buFont typeface="Wingdings" panose="05000000000000000000" pitchFamily="2" charset="2"/>
              <a:buChar char="q"/>
            </a:pPr>
            <a:r>
              <a:rPr lang="en-US" sz="2000" dirty="0"/>
              <a:t>Consent form errors, i.e., not using a witness when applicable, using incorrect version, etc.</a:t>
            </a:r>
          </a:p>
          <a:p>
            <a:pPr marL="800100" lvl="1" indent="-342900">
              <a:buFont typeface="Wingdings" panose="05000000000000000000" pitchFamily="2" charset="2"/>
              <a:buChar char="q"/>
            </a:pPr>
            <a:r>
              <a:rPr lang="en-US" sz="2000" dirty="0"/>
              <a:t>Subject not meeting inclusion criteria for study</a:t>
            </a:r>
          </a:p>
          <a:p>
            <a:pPr marL="800100" lvl="1" indent="-342900">
              <a:buFont typeface="Wingdings" panose="05000000000000000000" pitchFamily="2" charset="2"/>
              <a:buChar char="q"/>
            </a:pPr>
            <a:r>
              <a:rPr lang="en-US" sz="2000" dirty="0"/>
              <a:t>Out of window visit, i.e., incorrect specimen draw time</a:t>
            </a:r>
          </a:p>
          <a:p>
            <a:pPr marL="800100" lvl="1" indent="-342900">
              <a:buFont typeface="Wingdings" panose="05000000000000000000" pitchFamily="2" charset="2"/>
              <a:buChar char="q"/>
            </a:pPr>
            <a:r>
              <a:rPr lang="en-US" sz="2000" dirty="0"/>
              <a:t>Non-compliance by site or subject</a:t>
            </a:r>
          </a:p>
          <a:p>
            <a:pPr marL="800100" lvl="1" indent="-342900">
              <a:buFont typeface="Wingdings" panose="05000000000000000000" pitchFamily="2" charset="2"/>
              <a:buChar char="q"/>
            </a:pPr>
            <a:r>
              <a:rPr lang="en-US" sz="2000" dirty="0"/>
              <a:t>Researcher error</a:t>
            </a:r>
          </a:p>
          <a:p>
            <a:pPr marL="800100" lvl="1" indent="-342900">
              <a:buFont typeface="Wingdings" panose="05000000000000000000" pitchFamily="2" charset="2"/>
              <a:buChar char="q"/>
            </a:pPr>
            <a:r>
              <a:rPr lang="en-US" sz="2000" dirty="0"/>
              <a:t>Breach of confidentiality, i.e., sending unsecured email with PHI</a:t>
            </a:r>
          </a:p>
          <a:p>
            <a:pPr marL="342900" indent="-342900">
              <a:buFont typeface="Wingdings" panose="05000000000000000000" pitchFamily="2" charset="2"/>
              <a:buChar char="§"/>
            </a:pPr>
            <a:endParaRPr lang="en-US" sz="2000" dirty="0"/>
          </a:p>
          <a:p>
            <a:r>
              <a:rPr lang="en-US" sz="2200" dirty="0"/>
              <a:t>UEs that do not put the participant at risk are maintained in a database by the NCC PM.</a:t>
            </a:r>
          </a:p>
          <a:p>
            <a:r>
              <a:rPr lang="en-US" sz="2200" dirty="0"/>
              <a:t>	●  Continual non-compliance of non-risk UEs will be reported to the cIRB.</a:t>
            </a:r>
          </a:p>
          <a:p>
            <a:endParaRPr lang="en-US" sz="2200" dirty="0"/>
          </a:p>
          <a:p>
            <a:r>
              <a:rPr lang="en-US" sz="2200" dirty="0"/>
              <a:t>UEs that put the participant at risk will be reported to the cIRB per the NCC PM.</a:t>
            </a:r>
          </a:p>
          <a:p>
            <a:endParaRPr lang="en-US" sz="2000" dirty="0"/>
          </a:p>
        </p:txBody>
      </p:sp>
    </p:spTree>
    <p:extLst>
      <p:ext uri="{BB962C8B-B14F-4D97-AF65-F5344CB8AC3E}">
        <p14:creationId xmlns:p14="http://schemas.microsoft.com/office/powerpoint/2010/main" val="11993440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6" name="Content Placeholder 5">
            <a:extLst>
              <a:ext uri="{FF2B5EF4-FFF2-40B4-BE49-F238E27FC236}">
                <a16:creationId xmlns:a16="http://schemas.microsoft.com/office/drawing/2014/main" id="{74518669-D3D6-7C08-3EE0-DD8D1C87F85D}"/>
              </a:ext>
            </a:extLst>
          </p:cNvPr>
          <p:cNvSpPr>
            <a:spLocks noGrp="1"/>
          </p:cNvSpPr>
          <p:nvPr>
            <p:ph sz="half" idx="1"/>
          </p:nvPr>
        </p:nvSpPr>
        <p:spPr>
          <a:xfrm>
            <a:off x="4142046" y="1665171"/>
            <a:ext cx="7792863" cy="4753558"/>
          </a:xfrm>
        </p:spPr>
        <p:txBody>
          <a:bodyPr>
            <a:normAutofit fontScale="92500" lnSpcReduction="10000"/>
          </a:bodyPr>
          <a:lstStyle/>
          <a:p>
            <a:pPr marL="0" indent="0">
              <a:buNone/>
            </a:pPr>
            <a:r>
              <a:rPr lang="en-US" sz="3600" dirty="0"/>
              <a:t>SISTER Documents will be stored in the Toolbox in WebDCU™ . </a:t>
            </a:r>
          </a:p>
          <a:p>
            <a:pPr marL="0" indent="0">
              <a:buNone/>
            </a:pPr>
            <a:r>
              <a:rPr lang="en-US" sz="3600" dirty="0"/>
              <a:t> </a:t>
            </a:r>
          </a:p>
          <a:p>
            <a:pPr>
              <a:buFont typeface="Wingdings" panose="05000000000000000000" pitchFamily="2" charset="2"/>
              <a:buChar char="q"/>
            </a:pPr>
            <a:r>
              <a:rPr lang="en-US" sz="3600" dirty="0"/>
              <a:t> Manuals &amp; Protocol</a:t>
            </a:r>
          </a:p>
          <a:p>
            <a:pPr>
              <a:buFont typeface="Wingdings" panose="05000000000000000000" pitchFamily="2" charset="2"/>
              <a:buChar char="q"/>
            </a:pPr>
            <a:r>
              <a:rPr lang="en-US" sz="3600" dirty="0"/>
              <a:t> Instruction Documents</a:t>
            </a:r>
          </a:p>
          <a:p>
            <a:pPr>
              <a:buFont typeface="Wingdings" panose="05000000000000000000" pitchFamily="2" charset="2"/>
              <a:buChar char="q"/>
            </a:pPr>
            <a:r>
              <a:rPr lang="en-US" sz="3600" dirty="0"/>
              <a:t> Regulatory Documents</a:t>
            </a:r>
          </a:p>
          <a:p>
            <a:pPr>
              <a:buFont typeface="Wingdings" panose="05000000000000000000" pitchFamily="2" charset="2"/>
              <a:buChar char="q"/>
            </a:pPr>
            <a:r>
              <a:rPr lang="en-US" sz="3600" dirty="0"/>
              <a:t> Pharmacy Documents</a:t>
            </a:r>
          </a:p>
          <a:p>
            <a:pPr>
              <a:buFont typeface="Wingdings" panose="05000000000000000000" pitchFamily="2" charset="2"/>
              <a:buChar char="q"/>
            </a:pPr>
            <a:r>
              <a:rPr lang="en-US" sz="3600" dirty="0"/>
              <a:t> Tools for Site &amp; Subjects</a:t>
            </a:r>
          </a:p>
          <a:p>
            <a:pPr>
              <a:buFont typeface="Wingdings" panose="05000000000000000000" pitchFamily="2" charset="2"/>
              <a:buChar char="q"/>
            </a:pPr>
            <a:r>
              <a:rPr lang="en-US" sz="3600" dirty="0"/>
              <a:t>Video</a:t>
            </a:r>
          </a:p>
          <a:p>
            <a:pPr>
              <a:buFont typeface="Wingdings" panose="05000000000000000000" pitchFamily="2" charset="2"/>
              <a:buChar char="q"/>
            </a:pPr>
            <a:endParaRPr lang="en-US" sz="3600" dirty="0"/>
          </a:p>
          <a:p>
            <a:pPr marL="0" indent="0">
              <a:buNone/>
            </a:pPr>
            <a:endParaRPr lang="en-US" sz="3600" dirty="0"/>
          </a:p>
        </p:txBody>
      </p:sp>
      <p:sp>
        <p:nvSpPr>
          <p:cNvPr id="11" name="Title 5">
            <a:extLst>
              <a:ext uri="{FF2B5EF4-FFF2-40B4-BE49-F238E27FC236}">
                <a16:creationId xmlns:a16="http://schemas.microsoft.com/office/drawing/2014/main" id="{F8CE4F91-4D20-6B86-A895-87527C80F176}"/>
              </a:ext>
            </a:extLst>
          </p:cNvPr>
          <p:cNvSpPr txBox="1">
            <a:spLocks/>
          </p:cNvSpPr>
          <p:nvPr/>
        </p:nvSpPr>
        <p:spPr>
          <a:xfrm>
            <a:off x="844014" y="1714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p>
        </p:txBody>
      </p:sp>
      <p:sp>
        <p:nvSpPr>
          <p:cNvPr id="2" name="Title 5">
            <a:extLst>
              <a:ext uri="{FF2B5EF4-FFF2-40B4-BE49-F238E27FC236}">
                <a16:creationId xmlns:a16="http://schemas.microsoft.com/office/drawing/2014/main" id="{2CE3E8A5-11D1-F0A4-8A7A-CA226E0E5E8A}"/>
              </a:ext>
            </a:extLst>
          </p:cNvPr>
          <p:cNvSpPr txBox="1">
            <a:spLocks/>
          </p:cNvSpPr>
          <p:nvPr/>
        </p:nvSpPr>
        <p:spPr>
          <a:xfrm>
            <a:off x="996414" y="3238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Toolbox Resources</a:t>
            </a:r>
          </a:p>
        </p:txBody>
      </p:sp>
    </p:spTree>
    <p:extLst>
      <p:ext uri="{BB962C8B-B14F-4D97-AF65-F5344CB8AC3E}">
        <p14:creationId xmlns:p14="http://schemas.microsoft.com/office/powerpoint/2010/main" val="3386589208"/>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E9CA306-4365-6D04-6905-4E7E7870E424}"/>
              </a:ext>
            </a:extLst>
          </p:cNvPr>
          <p:cNvSpPr>
            <a:spLocks noGrp="1"/>
          </p:cNvSpPr>
          <p:nvPr>
            <p:ph type="title"/>
          </p:nvPr>
        </p:nvSpPr>
        <p:spPr>
          <a:xfrm>
            <a:off x="537882" y="294538"/>
            <a:ext cx="7577414" cy="1033669"/>
          </a:xfrm>
        </p:spPr>
        <p:txBody>
          <a:bodyPr>
            <a:normAutofit/>
          </a:bodyPr>
          <a:lstStyle/>
          <a:p>
            <a:r>
              <a:rPr lang="en-US" sz="4000" dirty="0">
                <a:solidFill>
                  <a:srgbClr val="FFFFFF"/>
                </a:solidFill>
              </a:rPr>
              <a:t>Learning Goals</a:t>
            </a:r>
          </a:p>
        </p:txBody>
      </p:sp>
      <p:sp>
        <p:nvSpPr>
          <p:cNvPr id="5" name="Content Placeholder 4">
            <a:extLst>
              <a:ext uri="{FF2B5EF4-FFF2-40B4-BE49-F238E27FC236}">
                <a16:creationId xmlns:a16="http://schemas.microsoft.com/office/drawing/2014/main" id="{7E937961-5F08-5291-DCC0-2A39ADF825E3}"/>
              </a:ext>
            </a:extLst>
          </p:cNvPr>
          <p:cNvSpPr>
            <a:spLocks noGrp="1"/>
          </p:cNvSpPr>
          <p:nvPr>
            <p:ph idx="1"/>
          </p:nvPr>
        </p:nvSpPr>
        <p:spPr>
          <a:xfrm>
            <a:off x="459349" y="1825625"/>
            <a:ext cx="11254595" cy="4351338"/>
          </a:xfrm>
        </p:spPr>
        <p:txBody>
          <a:bodyPr>
            <a:normAutofit fontScale="85000" lnSpcReduction="20000"/>
          </a:bodyPr>
          <a:lstStyle/>
          <a:p>
            <a:pPr marL="0" indent="0">
              <a:buNone/>
            </a:pPr>
            <a:r>
              <a:rPr lang="en-US" dirty="0"/>
              <a:t>The Coordinator will understand:</a:t>
            </a:r>
          </a:p>
          <a:p>
            <a:pPr>
              <a:buFont typeface="Wingdings" panose="05000000000000000000" pitchFamily="2" charset="2"/>
              <a:buChar char="q"/>
            </a:pPr>
            <a:r>
              <a:rPr lang="en-US" dirty="0"/>
              <a:t> The process for their site to be released to enroll (site readiness).</a:t>
            </a:r>
          </a:p>
          <a:p>
            <a:pPr>
              <a:buFont typeface="Wingdings" panose="05000000000000000000" pitchFamily="2" charset="2"/>
              <a:buChar char="q"/>
            </a:pPr>
            <a:r>
              <a:rPr lang="en-US" dirty="0"/>
              <a:t> Screening criteria to identify the appropriate subject.</a:t>
            </a:r>
          </a:p>
          <a:p>
            <a:pPr>
              <a:buFont typeface="Wingdings" panose="05000000000000000000" pitchFamily="2" charset="2"/>
              <a:buChar char="q"/>
            </a:pPr>
            <a:r>
              <a:rPr lang="en-US" dirty="0"/>
              <a:t> The consenting process using the ICF or eConsent.</a:t>
            </a:r>
          </a:p>
          <a:p>
            <a:pPr>
              <a:buFont typeface="Wingdings" panose="05000000000000000000" pitchFamily="2" charset="2"/>
              <a:buChar char="q"/>
            </a:pPr>
            <a:r>
              <a:rPr lang="en-US" dirty="0"/>
              <a:t> Study Medication Procedures</a:t>
            </a:r>
          </a:p>
          <a:p>
            <a:pPr>
              <a:buFont typeface="Wingdings" panose="05000000000000000000" pitchFamily="2" charset="2"/>
              <a:buChar char="q"/>
            </a:pPr>
            <a:r>
              <a:rPr lang="en-US" dirty="0"/>
              <a:t> Study Labs</a:t>
            </a:r>
          </a:p>
          <a:p>
            <a:pPr>
              <a:buFont typeface="Wingdings" panose="05000000000000000000" pitchFamily="2" charset="2"/>
              <a:buChar char="q"/>
            </a:pPr>
            <a:r>
              <a:rPr lang="en-US" dirty="0"/>
              <a:t> WebDCU™</a:t>
            </a:r>
          </a:p>
          <a:p>
            <a:pPr>
              <a:buFont typeface="Wingdings" panose="05000000000000000000" pitchFamily="2" charset="2"/>
              <a:buChar char="q"/>
            </a:pPr>
            <a:r>
              <a:rPr lang="en-US" dirty="0"/>
              <a:t> Subject Visits</a:t>
            </a:r>
          </a:p>
          <a:p>
            <a:pPr>
              <a:buFont typeface="Wingdings" panose="05000000000000000000" pitchFamily="2" charset="2"/>
              <a:buChar char="q"/>
            </a:pPr>
            <a:r>
              <a:rPr lang="en-US" dirty="0"/>
              <a:t> Study payments</a:t>
            </a:r>
          </a:p>
          <a:p>
            <a:pPr>
              <a:buFont typeface="Wingdings" panose="05000000000000000000" pitchFamily="2" charset="2"/>
              <a:buChar char="q"/>
            </a:pPr>
            <a:r>
              <a:rPr lang="en-US" dirty="0"/>
              <a:t> Toolbox Resources</a:t>
            </a:r>
          </a:p>
          <a:p>
            <a:pPr>
              <a:buFont typeface="Wingdings" panose="05000000000000000000" pitchFamily="2" charset="2"/>
              <a:buChar char="q"/>
            </a:pPr>
            <a:r>
              <a:rPr lang="en-US" dirty="0"/>
              <a:t> Quiz – link will be displayed so you can follow along and complete</a:t>
            </a:r>
          </a:p>
          <a:p>
            <a:pPr marL="457200" lvl="1" indent="0">
              <a:buNone/>
            </a:pPr>
            <a:endParaRPr lang="en-US" dirty="0"/>
          </a:p>
        </p:txBody>
      </p:sp>
      <p:pic>
        <p:nvPicPr>
          <p:cNvPr id="7" name="Picture 6">
            <a:extLst>
              <a:ext uri="{FF2B5EF4-FFF2-40B4-BE49-F238E27FC236}">
                <a16:creationId xmlns:a16="http://schemas.microsoft.com/office/drawing/2014/main" id="{9C1CFF39-1D6A-A1E1-12BF-5010DD7D3FFC}"/>
              </a:ext>
            </a:extLst>
          </p:cNvPr>
          <p:cNvPicPr>
            <a:picLocks noChangeAspect="1"/>
          </p:cNvPicPr>
          <p:nvPr/>
        </p:nvPicPr>
        <p:blipFill>
          <a:blip r:embed="rId2"/>
          <a:stretch>
            <a:fillRect/>
          </a:stretch>
        </p:blipFill>
        <p:spPr>
          <a:xfrm>
            <a:off x="10449963" y="133064"/>
            <a:ext cx="1341236" cy="1274174"/>
          </a:xfrm>
          <a:prstGeom prst="rect">
            <a:avLst/>
          </a:prstGeom>
        </p:spPr>
      </p:pic>
    </p:spTree>
    <p:extLst>
      <p:ext uri="{BB962C8B-B14F-4D97-AF65-F5344CB8AC3E}">
        <p14:creationId xmlns:p14="http://schemas.microsoft.com/office/powerpoint/2010/main" val="32058939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529059" y="335565"/>
            <a:ext cx="9895951" cy="1033669"/>
          </a:xfrm>
        </p:spPr>
        <p:txBody>
          <a:bodyPr>
            <a:normAutofit/>
          </a:bodyPr>
          <a:lstStyle/>
          <a:p>
            <a:r>
              <a:rPr lang="en-US" sz="4000" dirty="0">
                <a:solidFill>
                  <a:srgbClr val="FFFFFF"/>
                </a:solidFill>
              </a:rPr>
              <a:t>Toolbox Resources – Manuals &amp; Protocols</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724906"/>
            <a:ext cx="11306897" cy="4555821"/>
          </a:xfrm>
        </p:spPr>
        <p:txBody>
          <a:bodyPr anchor="ctr">
            <a:normAutofit fontScale="92500" lnSpcReduction="20000"/>
          </a:bodyPr>
          <a:lstStyle/>
          <a:p>
            <a:pPr marL="0" indent="0">
              <a:buNone/>
            </a:pPr>
            <a:endParaRPr lang="en-US" sz="2400" dirty="0"/>
          </a:p>
          <a:p>
            <a:pPr marL="0" indent="0">
              <a:buNone/>
            </a:pPr>
            <a:r>
              <a:rPr lang="en-US" sz="2600" dirty="0"/>
              <a:t>Protocol</a:t>
            </a:r>
          </a:p>
          <a:p>
            <a:pPr>
              <a:buFont typeface="Wingdings" panose="05000000000000000000" pitchFamily="2" charset="2"/>
              <a:buChar char="q"/>
            </a:pPr>
            <a:r>
              <a:rPr lang="en-US" sz="2400" dirty="0"/>
              <a:t> The most current version of the protocol will be maintained in the toolbox.</a:t>
            </a:r>
          </a:p>
          <a:p>
            <a:pPr marL="0" indent="0">
              <a:buNone/>
            </a:pPr>
            <a:endParaRPr lang="en-US" sz="2000" dirty="0"/>
          </a:p>
          <a:p>
            <a:pPr marL="0" indent="0">
              <a:buNone/>
            </a:pPr>
            <a:r>
              <a:rPr lang="en-US" sz="2600" dirty="0"/>
              <a:t>Investigator Brochure</a:t>
            </a:r>
          </a:p>
          <a:p>
            <a:pPr>
              <a:buFont typeface="Wingdings" panose="05000000000000000000" pitchFamily="2" charset="2"/>
              <a:buChar char="q"/>
            </a:pPr>
            <a:r>
              <a:rPr lang="en-US" sz="2400" dirty="0"/>
              <a:t> The IB is available in the toolbox.</a:t>
            </a:r>
          </a:p>
          <a:p>
            <a:pPr marL="0" indent="0">
              <a:buNone/>
            </a:pPr>
            <a:endParaRPr lang="en-US" sz="2400" dirty="0"/>
          </a:p>
          <a:p>
            <a:pPr marL="0" indent="0">
              <a:buNone/>
            </a:pPr>
            <a:r>
              <a:rPr lang="en-US" sz="2600" dirty="0"/>
              <a:t>Manuals</a:t>
            </a:r>
          </a:p>
          <a:p>
            <a:pPr>
              <a:buFont typeface="Wingdings" panose="05000000000000000000" pitchFamily="2" charset="2"/>
              <a:buChar char="q"/>
            </a:pPr>
            <a:r>
              <a:rPr lang="en-US" sz="2200" dirty="0"/>
              <a:t> All current MOPs are available in the toolbox; these include:</a:t>
            </a:r>
          </a:p>
          <a:p>
            <a:pPr lvl="1">
              <a:buFont typeface="Wingdings" panose="05000000000000000000" pitchFamily="2" charset="2"/>
              <a:buChar char="§"/>
            </a:pPr>
            <a:r>
              <a:rPr lang="en-US" dirty="0"/>
              <a:t>Protocol MOP</a:t>
            </a:r>
          </a:p>
          <a:p>
            <a:pPr lvl="1">
              <a:buFont typeface="Wingdings" panose="05000000000000000000" pitchFamily="2" charset="2"/>
              <a:buChar char="§"/>
            </a:pPr>
            <a:r>
              <a:rPr lang="en-US" dirty="0"/>
              <a:t>Pharmacy</a:t>
            </a:r>
          </a:p>
          <a:p>
            <a:pPr lvl="1">
              <a:buFont typeface="Wingdings" panose="05000000000000000000" pitchFamily="2" charset="2"/>
              <a:buChar char="§"/>
            </a:pPr>
            <a:r>
              <a:rPr lang="en-US" dirty="0"/>
              <a:t>Lab</a:t>
            </a:r>
          </a:p>
          <a:p>
            <a:pPr lvl="1">
              <a:buFont typeface="Wingdings" panose="05000000000000000000" pitchFamily="2" charset="2"/>
              <a:buChar char="§"/>
            </a:pPr>
            <a:r>
              <a:rPr lang="en-US" dirty="0"/>
              <a:t>Imaging</a:t>
            </a:r>
          </a:p>
          <a:p>
            <a:pPr lvl="1">
              <a:buFont typeface="Wingdings" panose="05000000000000000000" pitchFamily="2" charset="2"/>
              <a:buChar char="q"/>
            </a:pPr>
            <a:endParaRPr lang="en-US" sz="1600" dirty="0"/>
          </a:p>
          <a:p>
            <a:pPr marL="0" indent="0">
              <a:buNone/>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24455533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77415" y="334775"/>
            <a:ext cx="9895951" cy="1033669"/>
          </a:xfrm>
        </p:spPr>
        <p:txBody>
          <a:bodyPr>
            <a:normAutofit/>
          </a:bodyPr>
          <a:lstStyle/>
          <a:p>
            <a:r>
              <a:rPr lang="en-US" sz="4000" dirty="0">
                <a:solidFill>
                  <a:srgbClr val="FFFFFF"/>
                </a:solidFill>
              </a:rPr>
              <a:t>Toolbox Resources – Instruction Documents</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885279"/>
            <a:ext cx="11306897" cy="4116276"/>
          </a:xfrm>
        </p:spPr>
        <p:txBody>
          <a:bodyPr anchor="ctr">
            <a:normAutofit/>
          </a:bodyPr>
          <a:lstStyle/>
          <a:p>
            <a:pPr marL="0" indent="0">
              <a:buNone/>
            </a:pPr>
            <a:r>
              <a:rPr lang="en-US" sz="2400" dirty="0"/>
              <a:t>All instructional documents will be made available in the toolbox, these include but are not limited to,</a:t>
            </a:r>
          </a:p>
          <a:p>
            <a:pPr>
              <a:buFont typeface="Wingdings" panose="05000000000000000000" pitchFamily="2" charset="2"/>
              <a:buChar char="q"/>
            </a:pPr>
            <a:r>
              <a:rPr lang="en-US" sz="2400" dirty="0"/>
              <a:t> Frequently Asked Questions (FAQ List)</a:t>
            </a:r>
          </a:p>
          <a:p>
            <a:pPr>
              <a:buFont typeface="Wingdings" panose="05000000000000000000" pitchFamily="2" charset="2"/>
              <a:buChar char="q"/>
            </a:pPr>
            <a:r>
              <a:rPr lang="en-US" sz="2400" dirty="0"/>
              <a:t> How to create a digital signature</a:t>
            </a:r>
          </a:p>
          <a:p>
            <a:pPr>
              <a:buFont typeface="Wingdings" panose="05000000000000000000" pitchFamily="2" charset="2"/>
              <a:buChar char="q"/>
            </a:pPr>
            <a:r>
              <a:rPr lang="en-US" sz="2400" dirty="0"/>
              <a:t> Preparing PDFs for Upload into WebDCU™</a:t>
            </a:r>
          </a:p>
          <a:p>
            <a:pPr>
              <a:buFont typeface="Wingdings" panose="05000000000000000000" pitchFamily="2" charset="2"/>
              <a:buChar char="q"/>
            </a:pPr>
            <a:r>
              <a:rPr lang="en-US" sz="2400" dirty="0"/>
              <a:t> Enrollment, Randomization &amp; Visit Checklists</a:t>
            </a:r>
          </a:p>
          <a:p>
            <a:pPr>
              <a:buFont typeface="Wingdings" panose="05000000000000000000" pitchFamily="2" charset="2"/>
              <a:buChar char="q"/>
            </a:pPr>
            <a:r>
              <a:rPr lang="en-US" sz="2400" dirty="0"/>
              <a:t> Checklist for pharmacists for preparation of placebo and active arms.</a:t>
            </a:r>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6484018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59347" y="294538"/>
            <a:ext cx="10808204" cy="1033669"/>
          </a:xfrm>
        </p:spPr>
        <p:txBody>
          <a:bodyPr>
            <a:normAutofit fontScale="90000"/>
          </a:bodyPr>
          <a:lstStyle/>
          <a:p>
            <a:r>
              <a:rPr lang="en-US" sz="4000" dirty="0">
                <a:solidFill>
                  <a:srgbClr val="FFFFFF"/>
                </a:solidFill>
              </a:rPr>
              <a:t>Toolbox Resources</a:t>
            </a:r>
            <a:br>
              <a:rPr lang="en-US" sz="4000" dirty="0">
                <a:solidFill>
                  <a:srgbClr val="FFFFFF"/>
                </a:solidFill>
              </a:rPr>
            </a:br>
            <a:r>
              <a:rPr lang="en-US" sz="4000" dirty="0">
                <a:solidFill>
                  <a:srgbClr val="FFFFFF"/>
                </a:solidFill>
              </a:rPr>
              <a:t>Regulatory  &amp; Pharmacy Documents</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59350" y="1724906"/>
            <a:ext cx="11306897" cy="4276649"/>
          </a:xfrm>
        </p:spPr>
        <p:txBody>
          <a:bodyPr anchor="ctr">
            <a:normAutofit/>
          </a:bodyPr>
          <a:lstStyle/>
          <a:p>
            <a:pPr marL="0" indent="0">
              <a:buNone/>
            </a:pPr>
            <a:r>
              <a:rPr lang="en-US" sz="2400" dirty="0"/>
              <a:t>All PRIME approval letters and Pharmacy documents will be added to the WebDCU™ toolbox which include, </a:t>
            </a:r>
          </a:p>
          <a:p>
            <a:pPr>
              <a:buFont typeface="Wingdings" panose="05000000000000000000" pitchFamily="2" charset="2"/>
              <a:buChar char="q"/>
            </a:pPr>
            <a:r>
              <a:rPr lang="en-US" sz="2200" dirty="0"/>
              <a:t> Initial approval letter for the study</a:t>
            </a:r>
          </a:p>
          <a:p>
            <a:pPr>
              <a:buFont typeface="Wingdings" panose="05000000000000000000" pitchFamily="2" charset="2"/>
              <a:buChar char="q"/>
            </a:pPr>
            <a:r>
              <a:rPr lang="en-US" sz="2200" dirty="0"/>
              <a:t> Continuing Review approval letters</a:t>
            </a:r>
          </a:p>
          <a:p>
            <a:pPr>
              <a:buFont typeface="Wingdings" panose="05000000000000000000" pitchFamily="2" charset="2"/>
              <a:buChar char="q"/>
            </a:pPr>
            <a:r>
              <a:rPr lang="en-US" sz="2200" dirty="0"/>
              <a:t> All modification letters</a:t>
            </a:r>
          </a:p>
          <a:p>
            <a:pPr>
              <a:buFont typeface="Wingdings" panose="05000000000000000000" pitchFamily="2" charset="2"/>
              <a:buChar char="q"/>
            </a:pPr>
            <a:r>
              <a:rPr lang="en-US" sz="2200" dirty="0"/>
              <a:t> Temperature Excursion Report Form</a:t>
            </a:r>
          </a:p>
          <a:p>
            <a:pPr>
              <a:buFont typeface="Wingdings" panose="05000000000000000000" pitchFamily="2" charset="2"/>
              <a:buChar char="§"/>
            </a:pPr>
            <a:endParaRPr lang="en-US" sz="2400" dirty="0"/>
          </a:p>
          <a:p>
            <a:pPr marL="0" indent="0">
              <a:buNone/>
            </a:pPr>
            <a:r>
              <a:rPr lang="en-US" sz="2400" dirty="0"/>
              <a:t>PRIME approval letters will also be emailed to the site.</a:t>
            </a:r>
          </a:p>
          <a:p>
            <a:pPr marL="0" indent="0">
              <a:buNone/>
            </a:pPr>
            <a:endParaRPr lang="en-US" sz="2400" dirty="0"/>
          </a:p>
          <a:p>
            <a:pPr marL="0" indent="0">
              <a:buNone/>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1831621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59347" y="294538"/>
            <a:ext cx="10808204" cy="1033669"/>
          </a:xfrm>
        </p:spPr>
        <p:txBody>
          <a:bodyPr>
            <a:normAutofit/>
          </a:bodyPr>
          <a:lstStyle/>
          <a:p>
            <a:r>
              <a:rPr lang="en-US" sz="4000" dirty="0">
                <a:solidFill>
                  <a:srgbClr val="FFFFFF"/>
                </a:solidFill>
              </a:rPr>
              <a:t>Toolbox Resources – Tools for Sites &amp; Subjects</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442549" y="1891970"/>
            <a:ext cx="11306897" cy="4366691"/>
          </a:xfrm>
        </p:spPr>
        <p:txBody>
          <a:bodyPr anchor="ctr">
            <a:normAutofit fontScale="92500" lnSpcReduction="10000"/>
          </a:bodyPr>
          <a:lstStyle/>
          <a:p>
            <a:pPr marL="0" indent="0">
              <a:buNone/>
            </a:pPr>
            <a:r>
              <a:rPr lang="en-US" sz="2400" dirty="0"/>
              <a:t>The WebDCU™ Toolbox will also contain many tools for the sites and subjects.  All subject tools will be cIRB approved prior to uploading into the toolbox.  These tools may include, but are not limited to:</a:t>
            </a:r>
          </a:p>
          <a:p>
            <a:pPr>
              <a:buFont typeface="Wingdings" panose="05000000000000000000" pitchFamily="2" charset="2"/>
              <a:buChar char="q"/>
            </a:pPr>
            <a:r>
              <a:rPr lang="en-US" sz="2200" dirty="0"/>
              <a:t> Visit scheduler</a:t>
            </a:r>
          </a:p>
          <a:p>
            <a:pPr>
              <a:buFont typeface="Wingdings" panose="05000000000000000000" pitchFamily="2" charset="2"/>
              <a:buChar char="q"/>
            </a:pPr>
            <a:r>
              <a:rPr lang="en-US" sz="2200" dirty="0"/>
              <a:t> Letter to subject’s PCP</a:t>
            </a:r>
          </a:p>
          <a:p>
            <a:pPr>
              <a:buFont typeface="Wingdings" panose="05000000000000000000" pitchFamily="2" charset="2"/>
              <a:buChar char="q"/>
            </a:pPr>
            <a:r>
              <a:rPr lang="en-US" sz="2200" dirty="0"/>
              <a:t> Visit Checklists</a:t>
            </a:r>
          </a:p>
          <a:p>
            <a:pPr>
              <a:buFont typeface="Wingdings" panose="05000000000000000000" pitchFamily="2" charset="2"/>
              <a:buChar char="q"/>
            </a:pPr>
            <a:r>
              <a:rPr lang="en-US" sz="2200" dirty="0"/>
              <a:t> Accountability logs for lab storage kits, study drug</a:t>
            </a:r>
          </a:p>
          <a:p>
            <a:pPr>
              <a:buFont typeface="Wingdings" panose="05000000000000000000" pitchFamily="2" charset="2"/>
              <a:buChar char="q"/>
            </a:pPr>
            <a:r>
              <a:rPr lang="en-US" sz="2200" dirty="0"/>
              <a:t> Wallet card</a:t>
            </a:r>
          </a:p>
          <a:p>
            <a:pPr>
              <a:buFont typeface="Wingdings" panose="05000000000000000000" pitchFamily="2" charset="2"/>
              <a:buChar char="q"/>
            </a:pPr>
            <a:r>
              <a:rPr lang="en-US" sz="2200" dirty="0"/>
              <a:t> UAE/PD Checklist</a:t>
            </a:r>
          </a:p>
          <a:p>
            <a:pPr>
              <a:buFont typeface="Wingdings" panose="05000000000000000000" pitchFamily="2" charset="2"/>
              <a:buChar char="q"/>
            </a:pPr>
            <a:r>
              <a:rPr lang="en-US" sz="2200" dirty="0"/>
              <a:t> Lost-to-follow letter to subject</a:t>
            </a:r>
          </a:p>
          <a:p>
            <a:pPr>
              <a:buFont typeface="Wingdings" panose="05000000000000000000" pitchFamily="2" charset="2"/>
              <a:buChar char="q"/>
            </a:pPr>
            <a:r>
              <a:rPr lang="en-US" sz="2200" dirty="0"/>
              <a:t> I/E card for team members</a:t>
            </a:r>
          </a:p>
          <a:p>
            <a:pPr>
              <a:buFont typeface="Wingdings" panose="05000000000000000000" pitchFamily="2" charset="2"/>
              <a:buChar char="q"/>
            </a:pPr>
            <a:r>
              <a:rPr lang="en-US" sz="2200" dirty="0"/>
              <a:t> Video QR code document</a:t>
            </a:r>
          </a:p>
          <a:p>
            <a:pPr>
              <a:buFont typeface="Wingdings" panose="05000000000000000000" pitchFamily="2" charset="2"/>
              <a:buChar char="§"/>
            </a:pP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32588002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6" name="Content Placeholder 5">
            <a:extLst>
              <a:ext uri="{FF2B5EF4-FFF2-40B4-BE49-F238E27FC236}">
                <a16:creationId xmlns:a16="http://schemas.microsoft.com/office/drawing/2014/main" id="{74518669-D3D6-7C08-3EE0-DD8D1C87F85D}"/>
              </a:ext>
            </a:extLst>
          </p:cNvPr>
          <p:cNvSpPr>
            <a:spLocks noGrp="1"/>
          </p:cNvSpPr>
          <p:nvPr>
            <p:ph sz="half" idx="1"/>
          </p:nvPr>
        </p:nvSpPr>
        <p:spPr>
          <a:xfrm>
            <a:off x="4142046" y="1665171"/>
            <a:ext cx="7792863" cy="4753558"/>
          </a:xfrm>
        </p:spPr>
        <p:txBody>
          <a:bodyPr>
            <a:normAutofit/>
          </a:bodyPr>
          <a:lstStyle/>
          <a:p>
            <a:pPr marL="0" indent="0">
              <a:buNone/>
            </a:pPr>
            <a:r>
              <a:rPr lang="en-US" sz="3600" dirty="0"/>
              <a:t> </a:t>
            </a:r>
          </a:p>
          <a:p>
            <a:pPr>
              <a:buFont typeface="Wingdings" panose="05000000000000000000" pitchFamily="2" charset="2"/>
              <a:buChar char="q"/>
            </a:pPr>
            <a:r>
              <a:rPr lang="en-US" sz="3600" dirty="0"/>
              <a:t> Start-Up</a:t>
            </a:r>
          </a:p>
          <a:p>
            <a:pPr>
              <a:buFont typeface="Wingdings" panose="05000000000000000000" pitchFamily="2" charset="2"/>
              <a:buChar char="q"/>
            </a:pPr>
            <a:r>
              <a:rPr lang="en-US" sz="3600" dirty="0"/>
              <a:t> In-Hospital Visit</a:t>
            </a:r>
          </a:p>
          <a:p>
            <a:pPr>
              <a:buFont typeface="Wingdings" panose="05000000000000000000" pitchFamily="2" charset="2"/>
              <a:buChar char="q"/>
            </a:pPr>
            <a:r>
              <a:rPr lang="en-US" sz="3600" dirty="0"/>
              <a:t> 30-Day Visit</a:t>
            </a:r>
          </a:p>
          <a:p>
            <a:pPr>
              <a:buFont typeface="Wingdings" panose="05000000000000000000" pitchFamily="2" charset="2"/>
              <a:buChar char="q"/>
            </a:pPr>
            <a:r>
              <a:rPr lang="en-US" sz="3600" dirty="0"/>
              <a:t> 90-Day Visit</a:t>
            </a:r>
          </a:p>
          <a:p>
            <a:pPr>
              <a:buFont typeface="Wingdings" panose="05000000000000000000" pitchFamily="2" charset="2"/>
              <a:buChar char="q"/>
            </a:pPr>
            <a:r>
              <a:rPr lang="en-US" sz="3600" dirty="0"/>
              <a:t> Other Payments</a:t>
            </a:r>
          </a:p>
          <a:p>
            <a:pPr marL="0" indent="0">
              <a:buNone/>
            </a:pPr>
            <a:endParaRPr lang="en-US" sz="3600" dirty="0"/>
          </a:p>
        </p:txBody>
      </p:sp>
      <p:sp>
        <p:nvSpPr>
          <p:cNvPr id="11" name="Title 5">
            <a:extLst>
              <a:ext uri="{FF2B5EF4-FFF2-40B4-BE49-F238E27FC236}">
                <a16:creationId xmlns:a16="http://schemas.microsoft.com/office/drawing/2014/main" id="{F8CE4F91-4D20-6B86-A895-87527C80F176}"/>
              </a:ext>
            </a:extLst>
          </p:cNvPr>
          <p:cNvSpPr txBox="1">
            <a:spLocks/>
          </p:cNvSpPr>
          <p:nvPr/>
        </p:nvSpPr>
        <p:spPr>
          <a:xfrm>
            <a:off x="844014" y="1714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p>
        </p:txBody>
      </p:sp>
      <p:sp>
        <p:nvSpPr>
          <p:cNvPr id="2" name="Title 5">
            <a:extLst>
              <a:ext uri="{FF2B5EF4-FFF2-40B4-BE49-F238E27FC236}">
                <a16:creationId xmlns:a16="http://schemas.microsoft.com/office/drawing/2014/main" id="{2CE3E8A5-11D1-F0A4-8A7A-CA226E0E5E8A}"/>
              </a:ext>
            </a:extLst>
          </p:cNvPr>
          <p:cNvSpPr txBox="1">
            <a:spLocks/>
          </p:cNvSpPr>
          <p:nvPr/>
        </p:nvSpPr>
        <p:spPr>
          <a:xfrm>
            <a:off x="996414" y="3238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Payment Schedule</a:t>
            </a:r>
          </a:p>
        </p:txBody>
      </p:sp>
    </p:spTree>
    <p:extLst>
      <p:ext uri="{BB962C8B-B14F-4D97-AF65-F5344CB8AC3E}">
        <p14:creationId xmlns:p14="http://schemas.microsoft.com/office/powerpoint/2010/main" val="337954633"/>
      </p:ext>
    </p:extLst>
  </p:cSld>
  <p:clrMapOvr>
    <a:overrideClrMapping bg1="dk1" tx1="lt1" bg2="dk2" tx2="lt2" accent1="accent1" accent2="accent2" accent3="accent3" accent4="accent4" accent5="accent5" accent6="accent6" hlink="hlink" folHlink="folHlink"/>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36867" y="330397"/>
            <a:ext cx="10808204" cy="1033669"/>
          </a:xfrm>
        </p:spPr>
        <p:txBody>
          <a:bodyPr>
            <a:normAutofit/>
          </a:bodyPr>
          <a:lstStyle/>
          <a:p>
            <a:r>
              <a:rPr lang="en-US" sz="4000" dirty="0">
                <a:solidFill>
                  <a:srgbClr val="FFFFFF"/>
                </a:solidFill>
              </a:rPr>
              <a:t> Start-Up Payment - $3750</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306950" y="2169459"/>
            <a:ext cx="11306897" cy="3101788"/>
          </a:xfrm>
        </p:spPr>
        <p:txBody>
          <a:bodyPr anchor="ctr">
            <a:normAutofit/>
          </a:bodyPr>
          <a:lstStyle/>
          <a:p>
            <a:pPr marL="0" indent="0">
              <a:buNone/>
            </a:pPr>
            <a:r>
              <a:rPr lang="en-US" b="0" i="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A non-refundable start-up payment totaling $3,750.00 will be made in one payment (inclusive of F&amp;A, pharmacy and IRB fees, as applicable) when the site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has been</a:t>
            </a:r>
            <a:r>
              <a:rPr lang="en-US" b="0" i="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 released to enroll in the WebDCU™. </a:t>
            </a:r>
          </a:p>
          <a:p>
            <a:pPr marL="0" indent="0">
              <a:buNone/>
            </a:pPr>
            <a:endParaRPr lang="en-US" sz="800" b="0" i="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b="0" i="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This payment includes receipt of cIRB approval, execution of the CTA and completion of required study training and acknowledgement of study drug and lab supply shipments. </a:t>
            </a:r>
            <a:endParaRPr lang="en-US" dirty="0">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Tree>
    <p:extLst>
      <p:ext uri="{BB962C8B-B14F-4D97-AF65-F5344CB8AC3E}">
        <p14:creationId xmlns:p14="http://schemas.microsoft.com/office/powerpoint/2010/main" val="25848611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59347" y="294538"/>
            <a:ext cx="10808204" cy="1033669"/>
          </a:xfrm>
        </p:spPr>
        <p:txBody>
          <a:bodyPr>
            <a:normAutofit/>
          </a:bodyPr>
          <a:lstStyle/>
          <a:p>
            <a:r>
              <a:rPr lang="en-US" sz="4000" dirty="0">
                <a:solidFill>
                  <a:srgbClr val="FFFFFF"/>
                </a:solidFill>
              </a:rPr>
              <a:t> Per Subject Payment Schedule</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306950" y="2169459"/>
            <a:ext cx="11306897" cy="3388659"/>
          </a:xfrm>
        </p:spPr>
        <p:txBody>
          <a:bodyPr anchor="ctr">
            <a:normAutofit/>
          </a:bodyPr>
          <a:lstStyle/>
          <a:p>
            <a:pPr marL="0" indent="0">
              <a:buNone/>
            </a:pPr>
            <a:r>
              <a:rPr lang="en-US" sz="1800" b="0" i="0" u="none" strike="noStrike" baseline="0" dirty="0">
                <a:solidFill>
                  <a:srgbClr val="000000"/>
                </a:solidFill>
                <a:latin typeface="Arial" panose="020B0604020202020204" pitchFamily="34" charset="0"/>
              </a:rPr>
              <a:t> </a:t>
            </a:r>
            <a:endParaRPr lang="en-US" sz="20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
        <p:nvSpPr>
          <p:cNvPr id="9" name="TextBox 8">
            <a:extLst>
              <a:ext uri="{FF2B5EF4-FFF2-40B4-BE49-F238E27FC236}">
                <a16:creationId xmlns:a16="http://schemas.microsoft.com/office/drawing/2014/main" id="{1A7D1287-F989-3111-186C-841ECA3024E1}"/>
              </a:ext>
            </a:extLst>
          </p:cNvPr>
          <p:cNvSpPr txBox="1"/>
          <p:nvPr/>
        </p:nvSpPr>
        <p:spPr>
          <a:xfrm>
            <a:off x="578153" y="1720840"/>
            <a:ext cx="10582906" cy="4278094"/>
          </a:xfrm>
          <a:prstGeom prst="rect">
            <a:avLst/>
          </a:prstGeom>
          <a:noFill/>
        </p:spPr>
        <p:txBody>
          <a:bodyPr wrap="square">
            <a:spAutoFit/>
          </a:bodyPr>
          <a:lstStyle/>
          <a:p>
            <a:pPr algn="l"/>
            <a:endParaRPr lang="en-US" sz="2400" dirty="0"/>
          </a:p>
          <a:p>
            <a:pPr algn="l"/>
            <a:r>
              <a:rPr lang="en-US" sz="2400" b="0" i="0" u="none" strike="noStrike" baseline="0" dirty="0"/>
              <a:t>Payments are contingent upon </a:t>
            </a:r>
            <a:r>
              <a:rPr lang="en-US" sz="2400" b="0" i="0" u="sng" strike="noStrike" baseline="0" dirty="0"/>
              <a:t>all</a:t>
            </a:r>
            <a:r>
              <a:rPr lang="en-US" sz="2400" b="0" i="0" u="none" strike="noStrike" baseline="0" dirty="0"/>
              <a:t> of the following:</a:t>
            </a:r>
          </a:p>
          <a:p>
            <a:pPr marL="342900" indent="-342900" algn="l">
              <a:buFont typeface="Wingdings" panose="05000000000000000000" pitchFamily="2" charset="2"/>
              <a:buChar char="q"/>
            </a:pPr>
            <a:r>
              <a:rPr lang="en-US" sz="2200" b="0" i="0" u="none" strike="noStrike" baseline="0" dirty="0"/>
              <a:t>Subject completing the study visits</a:t>
            </a:r>
          </a:p>
          <a:p>
            <a:pPr marL="342900" indent="-342900" algn="l">
              <a:buFont typeface="Wingdings" panose="05000000000000000000" pitchFamily="2" charset="2"/>
              <a:buChar char="q"/>
            </a:pPr>
            <a:r>
              <a:rPr lang="en-US" sz="2200" b="0" i="0" u="none" strike="noStrike" baseline="0" dirty="0"/>
              <a:t>All visit data has been saved and submitted in WebDCU™</a:t>
            </a:r>
          </a:p>
          <a:p>
            <a:pPr marL="342900" indent="-342900" algn="l">
              <a:buFont typeface="Wingdings" panose="05000000000000000000" pitchFamily="2" charset="2"/>
              <a:buChar char="q"/>
            </a:pPr>
            <a:r>
              <a:rPr lang="en-US" sz="2200" b="0" i="0" u="none" strike="noStrike" baseline="0" dirty="0"/>
              <a:t>WebDCU™ has a date first ready</a:t>
            </a:r>
          </a:p>
          <a:p>
            <a:pPr algn="l"/>
            <a:endParaRPr lang="en-US" sz="2400" b="0" i="0" u="none" strike="noStrike" baseline="0" dirty="0"/>
          </a:p>
          <a:p>
            <a:pPr algn="l"/>
            <a:r>
              <a:rPr lang="en-US" sz="2400" b="0" i="0" u="none" strike="noStrike" baseline="0" dirty="0"/>
              <a:t>Payments are inclusive of:</a:t>
            </a:r>
          </a:p>
          <a:p>
            <a:pPr marL="342900" indent="-342900" algn="l">
              <a:buFont typeface="Wingdings" panose="05000000000000000000" pitchFamily="2" charset="2"/>
              <a:buChar char="q"/>
            </a:pPr>
            <a:r>
              <a:rPr lang="en-US" sz="2200" b="0" i="0" u="none" strike="noStrike" baseline="0" dirty="0"/>
              <a:t>StrokeNet F&amp;A costs</a:t>
            </a:r>
          </a:p>
          <a:p>
            <a:pPr marL="342900" indent="-342900" algn="l">
              <a:buFont typeface="Wingdings" panose="05000000000000000000" pitchFamily="2" charset="2"/>
              <a:buChar char="q"/>
            </a:pPr>
            <a:r>
              <a:rPr lang="en-US" sz="2200" b="0" i="0" u="none" strike="noStrike" baseline="0" dirty="0"/>
              <a:t>Research related CTP imaging, completed and uploaded, if applicable</a:t>
            </a:r>
          </a:p>
          <a:p>
            <a:pPr marL="342900" indent="-342900" algn="l">
              <a:buFont typeface="Wingdings" panose="05000000000000000000" pitchFamily="2" charset="2"/>
              <a:buChar char="q"/>
            </a:pPr>
            <a:r>
              <a:rPr lang="en-US" sz="2200" dirty="0"/>
              <a:t>$75 time and travel subject payment</a:t>
            </a:r>
          </a:p>
          <a:p>
            <a:pPr marL="800100" lvl="1" indent="-342900">
              <a:buFont typeface="Wingdings" panose="05000000000000000000" pitchFamily="2" charset="2"/>
              <a:buChar char="§"/>
            </a:pPr>
            <a:r>
              <a:rPr lang="en-US" sz="2200" dirty="0"/>
              <a:t>If travel is completed by the site coordinator, the funds can be used to reimburse the study personnel</a:t>
            </a:r>
          </a:p>
        </p:txBody>
      </p:sp>
    </p:spTree>
    <p:extLst>
      <p:ext uri="{BB962C8B-B14F-4D97-AF65-F5344CB8AC3E}">
        <p14:creationId xmlns:p14="http://schemas.microsoft.com/office/powerpoint/2010/main" val="35376731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59347" y="294538"/>
            <a:ext cx="10808204" cy="1033669"/>
          </a:xfrm>
        </p:spPr>
        <p:txBody>
          <a:bodyPr>
            <a:normAutofit/>
          </a:bodyPr>
          <a:lstStyle/>
          <a:p>
            <a:r>
              <a:rPr lang="en-US" sz="4000" dirty="0">
                <a:solidFill>
                  <a:srgbClr val="FFFFFF"/>
                </a:solidFill>
              </a:rPr>
              <a:t> </a:t>
            </a:r>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
        <p:nvSpPr>
          <p:cNvPr id="5" name="Title 1">
            <a:extLst>
              <a:ext uri="{FF2B5EF4-FFF2-40B4-BE49-F238E27FC236}">
                <a16:creationId xmlns:a16="http://schemas.microsoft.com/office/drawing/2014/main" id="{8B233261-A8EE-F7A5-53D7-6CFA1B960198}"/>
              </a:ext>
            </a:extLst>
          </p:cNvPr>
          <p:cNvSpPr txBox="1">
            <a:spLocks/>
          </p:cNvSpPr>
          <p:nvPr/>
        </p:nvSpPr>
        <p:spPr>
          <a:xfrm>
            <a:off x="556296" y="345618"/>
            <a:ext cx="10808204"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rgbClr val="FFFFFF"/>
                </a:solidFill>
              </a:rPr>
              <a:t> In-Hospital Visit  - $6337.65</a:t>
            </a:r>
          </a:p>
        </p:txBody>
      </p:sp>
      <p:graphicFrame>
        <p:nvGraphicFramePr>
          <p:cNvPr id="6" name="Table 6">
            <a:extLst>
              <a:ext uri="{FF2B5EF4-FFF2-40B4-BE49-F238E27FC236}">
                <a16:creationId xmlns:a16="http://schemas.microsoft.com/office/drawing/2014/main" id="{157E7A73-D9FC-1B62-6FB4-37E5EE68DDE0}"/>
              </a:ext>
            </a:extLst>
          </p:cNvPr>
          <p:cNvGraphicFramePr>
            <a:graphicFrameLocks noGrp="1"/>
          </p:cNvGraphicFramePr>
          <p:nvPr>
            <p:extLst>
              <p:ext uri="{D42A27DB-BD31-4B8C-83A1-F6EECF244321}">
                <p14:modId xmlns:p14="http://schemas.microsoft.com/office/powerpoint/2010/main" val="918156380"/>
              </p:ext>
            </p:extLst>
          </p:nvPr>
        </p:nvGraphicFramePr>
        <p:xfrm>
          <a:off x="716045" y="1619791"/>
          <a:ext cx="10488706" cy="4411553"/>
        </p:xfrm>
        <a:graphic>
          <a:graphicData uri="http://schemas.openxmlformats.org/drawingml/2006/table">
            <a:tbl>
              <a:tblPr firstRow="1" bandRow="1">
                <a:tableStyleId>{5C22544A-7EE6-4342-B048-85BDC9FD1C3A}</a:tableStyleId>
              </a:tblPr>
              <a:tblGrid>
                <a:gridCol w="5244353">
                  <a:extLst>
                    <a:ext uri="{9D8B030D-6E8A-4147-A177-3AD203B41FA5}">
                      <a16:colId xmlns:a16="http://schemas.microsoft.com/office/drawing/2014/main" val="3100008155"/>
                    </a:ext>
                  </a:extLst>
                </a:gridCol>
                <a:gridCol w="5244353">
                  <a:extLst>
                    <a:ext uri="{9D8B030D-6E8A-4147-A177-3AD203B41FA5}">
                      <a16:colId xmlns:a16="http://schemas.microsoft.com/office/drawing/2014/main" val="4110409638"/>
                    </a:ext>
                  </a:extLst>
                </a:gridCol>
              </a:tblGrid>
              <a:tr h="537452">
                <a:tc gridSpan="2">
                  <a:txBody>
                    <a:bodyPr/>
                    <a:lstStyle/>
                    <a:p>
                      <a:r>
                        <a:rPr lang="en-US" dirty="0"/>
                        <a:t>Visit Payment includes the following</a:t>
                      </a:r>
                    </a:p>
                  </a:txBody>
                  <a:tcPr/>
                </a:tc>
                <a:tc hMerge="1">
                  <a:txBody>
                    <a:bodyPr/>
                    <a:lstStyle/>
                    <a:p>
                      <a:endParaRPr lang="en-US" dirty="0"/>
                    </a:p>
                  </a:txBody>
                  <a:tcPr/>
                </a:tc>
                <a:extLst>
                  <a:ext uri="{0D108BD9-81ED-4DB2-BD59-A6C34878D82A}">
                    <a16:rowId xmlns:a16="http://schemas.microsoft.com/office/drawing/2014/main" val="3123509147"/>
                  </a:ext>
                </a:extLst>
              </a:tr>
              <a:tr h="1343629">
                <a:tc>
                  <a:txBody>
                    <a:bodyPr/>
                    <a:lstStyle/>
                    <a:p>
                      <a:r>
                        <a:rPr lang="en-US" dirty="0"/>
                        <a:t>Screening &amp; Screen Failures</a:t>
                      </a:r>
                    </a:p>
                    <a:p>
                      <a:r>
                        <a:rPr lang="en-US" dirty="0"/>
                        <a:t>   Imaging costs for screen failure patient</a:t>
                      </a:r>
                    </a:p>
                    <a:p>
                      <a:r>
                        <a:rPr lang="en-US" dirty="0"/>
                        <a:t>   is included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Study Drug administration started</a:t>
                      </a:r>
                    </a:p>
                    <a:p>
                      <a:endParaRPr lang="en-US" dirty="0"/>
                    </a:p>
                  </a:txBody>
                  <a:tcPr/>
                </a:tc>
                <a:extLst>
                  <a:ext uri="{0D108BD9-81ED-4DB2-BD59-A6C34878D82A}">
                    <a16:rowId xmlns:a16="http://schemas.microsoft.com/office/drawing/2014/main" val="1299437437"/>
                  </a:ext>
                </a:extLst>
              </a:tr>
              <a:tr h="1343629">
                <a:tc>
                  <a:txBody>
                    <a:bodyPr/>
                    <a:lstStyle/>
                    <a:p>
                      <a:r>
                        <a:rPr lang="en-US" dirty="0"/>
                        <a:t>Consent is obtained</a:t>
                      </a:r>
                    </a:p>
                  </a:txBody>
                  <a:tcPr/>
                </a:tc>
                <a:tc>
                  <a:txBody>
                    <a:bodyPr/>
                    <a:lstStyle/>
                    <a:p>
                      <a:r>
                        <a:rPr lang="en-US" sz="1800" kern="1200" dirty="0">
                          <a:solidFill>
                            <a:schemeClr val="dk1"/>
                          </a:solidFill>
                          <a:effectLst/>
                          <a:latin typeface="+mn-lt"/>
                          <a:ea typeface="+mn-ea"/>
                          <a:cs typeface="+mn-cs"/>
                        </a:rPr>
                        <a:t>All required data through Hospital Discharge visit is submitted in WebDCU excluding F246 (regained capacity consent). </a:t>
                      </a:r>
                      <a:endParaRPr lang="en-US" dirty="0"/>
                    </a:p>
                  </a:txBody>
                  <a:tcPr/>
                </a:tc>
                <a:extLst>
                  <a:ext uri="{0D108BD9-81ED-4DB2-BD59-A6C34878D82A}">
                    <a16:rowId xmlns:a16="http://schemas.microsoft.com/office/drawing/2014/main" val="846198033"/>
                  </a:ext>
                </a:extLst>
              </a:tr>
              <a:tr h="1186843">
                <a:tc>
                  <a:txBody>
                    <a:bodyPr/>
                    <a:lstStyle/>
                    <a:p>
                      <a:pPr lvl="0"/>
                      <a:r>
                        <a:rPr lang="en-US" sz="1800" kern="1200" dirty="0">
                          <a:solidFill>
                            <a:schemeClr val="dk1"/>
                          </a:solidFill>
                          <a:effectLst/>
                          <a:latin typeface="+mn-lt"/>
                          <a:ea typeface="+mn-ea"/>
                          <a:cs typeface="+mn-cs"/>
                        </a:rPr>
                        <a:t>Participant is randomized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Hospital Discharge visit is posted.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982896504"/>
                  </a:ext>
                </a:extLst>
              </a:tr>
            </a:tbl>
          </a:graphicData>
        </a:graphic>
      </p:graphicFrame>
    </p:spTree>
    <p:extLst>
      <p:ext uri="{BB962C8B-B14F-4D97-AF65-F5344CB8AC3E}">
        <p14:creationId xmlns:p14="http://schemas.microsoft.com/office/powerpoint/2010/main" val="6815166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516D7B-E65A-481C-2621-4DD9EDF54A9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BE876D-4AC7-488B-B2FD-D334F5BD3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6389320-43A9-7362-DBC9-DB215821B4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6C8E3B8-6CB5-CE87-9060-364F33AFB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906C110-A3CA-4BEF-8CE7-15F261A44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67CEBEF-C57A-9DA9-3EB8-AD4400F44A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9D204B-9762-7F7D-5DFC-BFDF03167189}"/>
              </a:ext>
            </a:extLst>
          </p:cNvPr>
          <p:cNvSpPr>
            <a:spLocks noGrp="1"/>
          </p:cNvSpPr>
          <p:nvPr>
            <p:ph type="title"/>
          </p:nvPr>
        </p:nvSpPr>
        <p:spPr>
          <a:xfrm>
            <a:off x="459347" y="294538"/>
            <a:ext cx="10808204" cy="1033669"/>
          </a:xfrm>
        </p:spPr>
        <p:txBody>
          <a:bodyPr>
            <a:normAutofit/>
          </a:bodyPr>
          <a:lstStyle/>
          <a:p>
            <a:r>
              <a:rPr lang="en-US" sz="4000" dirty="0">
                <a:solidFill>
                  <a:srgbClr val="FFFFFF"/>
                </a:solidFill>
              </a:rPr>
              <a:t>  </a:t>
            </a:r>
          </a:p>
        </p:txBody>
      </p:sp>
      <p:pic>
        <p:nvPicPr>
          <p:cNvPr id="4" name="Picture 3">
            <a:extLst>
              <a:ext uri="{FF2B5EF4-FFF2-40B4-BE49-F238E27FC236}">
                <a16:creationId xmlns:a16="http://schemas.microsoft.com/office/drawing/2014/main" id="{A019A9E9-AD31-751D-2ABE-88BD38B71FD1}"/>
              </a:ext>
            </a:extLst>
          </p:cNvPr>
          <p:cNvPicPr>
            <a:picLocks noChangeAspect="1"/>
          </p:cNvPicPr>
          <p:nvPr/>
        </p:nvPicPr>
        <p:blipFill>
          <a:blip r:embed="rId2"/>
          <a:stretch>
            <a:fillRect/>
          </a:stretch>
        </p:blipFill>
        <p:spPr>
          <a:xfrm>
            <a:off x="10596934" y="422294"/>
            <a:ext cx="1341236" cy="1274174"/>
          </a:xfrm>
          <a:prstGeom prst="rect">
            <a:avLst/>
          </a:prstGeom>
        </p:spPr>
      </p:pic>
      <p:sp>
        <p:nvSpPr>
          <p:cNvPr id="5" name="Title 1">
            <a:extLst>
              <a:ext uri="{FF2B5EF4-FFF2-40B4-BE49-F238E27FC236}">
                <a16:creationId xmlns:a16="http://schemas.microsoft.com/office/drawing/2014/main" id="{2D1717C2-507A-A3A7-775C-8FA6CE6F3CAB}"/>
              </a:ext>
            </a:extLst>
          </p:cNvPr>
          <p:cNvSpPr txBox="1">
            <a:spLocks/>
          </p:cNvSpPr>
          <p:nvPr/>
        </p:nvSpPr>
        <p:spPr>
          <a:xfrm>
            <a:off x="556296" y="345618"/>
            <a:ext cx="10808204" cy="1033669"/>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rgbClr val="FFFFFF"/>
                </a:solidFill>
              </a:rPr>
              <a:t>Additional Payments during the in-hospital admission</a:t>
            </a:r>
          </a:p>
        </p:txBody>
      </p:sp>
      <p:sp>
        <p:nvSpPr>
          <p:cNvPr id="7" name="TextBox 6">
            <a:extLst>
              <a:ext uri="{FF2B5EF4-FFF2-40B4-BE49-F238E27FC236}">
                <a16:creationId xmlns:a16="http://schemas.microsoft.com/office/drawing/2014/main" id="{666BBD98-8ED7-1BEE-BF68-E9B139100D33}"/>
              </a:ext>
            </a:extLst>
          </p:cNvPr>
          <p:cNvSpPr txBox="1"/>
          <p:nvPr/>
        </p:nvSpPr>
        <p:spPr>
          <a:xfrm>
            <a:off x="424489" y="1740646"/>
            <a:ext cx="11343017" cy="4893647"/>
          </a:xfrm>
          <a:prstGeom prst="rect">
            <a:avLst/>
          </a:prstGeom>
          <a:noFill/>
        </p:spPr>
        <p:txBody>
          <a:bodyPr wrap="square">
            <a:spAutoFit/>
          </a:bodyPr>
          <a:lstStyle/>
          <a:p>
            <a:pPr marL="342900" indent="-342900">
              <a:buFont typeface="Wingdings" panose="05000000000000000000" pitchFamily="2" charset="2"/>
              <a:buChar char="q"/>
            </a:pPr>
            <a:r>
              <a:rPr lang="en-US" sz="2400" b="1" dirty="0">
                <a:latin typeface="Calibri" panose="020F0502020204030204" pitchFamily="34" charset="0"/>
                <a:ea typeface="Calibri" panose="020F0502020204030204" pitchFamily="34" charset="0"/>
                <a:cs typeface="Calibri" panose="020F0502020204030204" pitchFamily="34" charset="0"/>
              </a:rPr>
              <a:t>Imaging</a:t>
            </a:r>
          </a:p>
          <a:p>
            <a:pPr>
              <a:defRPr/>
            </a:pPr>
            <a:r>
              <a:rPr lang="en-US" sz="2400" dirty="0"/>
              <a:t> All imaging collected has been received by the Imaging Management Center</a:t>
            </a:r>
          </a:p>
          <a:p>
            <a:r>
              <a:rPr lang="en-US" sz="2400" b="1" dirty="0"/>
              <a:t>	= $900 </a:t>
            </a:r>
          </a:p>
          <a:p>
            <a:pPr marL="0" lvl="1">
              <a:buFont typeface="Wingdings" panose="05000000000000000000" pitchFamily="2" charset="2"/>
              <a:buChar char="q"/>
            </a:pPr>
            <a:r>
              <a:rPr lang="en-US" sz="2400" b="1" dirty="0">
                <a:latin typeface="Calibri" panose="020F0502020204030204" pitchFamily="34" charset="0"/>
                <a:ea typeface="Calibri" panose="020F0502020204030204" pitchFamily="34" charset="0"/>
                <a:cs typeface="Calibri" panose="020F0502020204030204" pitchFamily="34" charset="0"/>
              </a:rPr>
              <a:t> 30-hour NIHSS </a:t>
            </a:r>
          </a:p>
          <a:p>
            <a:pPr marL="52388" lvl="1"/>
            <a:r>
              <a:rPr lang="en-US" sz="2400" b="1" dirty="0">
                <a:latin typeface="Calibri" panose="020F0502020204030204" pitchFamily="34" charset="0"/>
                <a:ea typeface="Calibri" panose="020F0502020204030204" pitchFamily="34" charset="0"/>
                <a:cs typeface="Calibri" panose="020F0502020204030204" pitchFamily="34" charset="0"/>
              </a:rPr>
              <a:t>	=$250</a:t>
            </a:r>
          </a:p>
          <a:p>
            <a:pPr marL="52388" lvl="1" indent="-285750">
              <a:buFont typeface="Wingdings" panose="05000000000000000000" pitchFamily="2" charset="2"/>
              <a:buChar char="q"/>
            </a:pPr>
            <a:r>
              <a:rPr lang="en-US" sz="2400" b="1" dirty="0">
                <a:latin typeface="Calibri" panose="020F0502020204030204" pitchFamily="34" charset="0"/>
                <a:ea typeface="Calibri" panose="020F0502020204030204" pitchFamily="34" charset="0"/>
                <a:cs typeface="Calibri" panose="020F0502020204030204" pitchFamily="34" charset="0"/>
              </a:rPr>
              <a:t> Biosamples (PK/PD/study drug anti-body): </a:t>
            </a:r>
            <a:r>
              <a:rPr lang="en-US" sz="2400" dirty="0">
                <a:latin typeface="Calibri" panose="020F0502020204030204" pitchFamily="34" charset="0"/>
                <a:ea typeface="Calibri" panose="020F0502020204030204" pitchFamily="34" charset="0"/>
                <a:cs typeface="Calibri" panose="020F0502020204030204" pitchFamily="34" charset="0"/>
              </a:rPr>
              <a:t>Baseline (pre-study drug), 3-hour, 30-hour and 72-hour/discharge visit  </a:t>
            </a:r>
          </a:p>
          <a:p>
            <a:pPr marL="0" lvl="1"/>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b="1" dirty="0">
                <a:latin typeface="Calibri" panose="020F0502020204030204" pitchFamily="34" charset="0"/>
                <a:ea typeface="Calibri" panose="020F0502020204030204" pitchFamily="34" charset="0"/>
                <a:cs typeface="Calibri" panose="020F0502020204030204" pitchFamily="34" charset="0"/>
              </a:rPr>
              <a:t>=$200/</a:t>
            </a:r>
            <a:r>
              <a:rPr lang="en-US" sz="2400" b="1" dirty="0" err="1">
                <a:latin typeface="Calibri" panose="020F0502020204030204" pitchFamily="34" charset="0"/>
                <a:ea typeface="Calibri" panose="020F0502020204030204" pitchFamily="34" charset="0"/>
                <a:cs typeface="Calibri" panose="020F0502020204030204" pitchFamily="34" charset="0"/>
              </a:rPr>
              <a:t>biosample</a:t>
            </a:r>
            <a:r>
              <a:rPr lang="en-US" sz="2400" b="1" dirty="0">
                <a:latin typeface="Calibri" panose="020F0502020204030204" pitchFamily="34" charset="0"/>
                <a:ea typeface="Calibri" panose="020F0502020204030204" pitchFamily="34" charset="0"/>
                <a:cs typeface="Calibri" panose="020F0502020204030204" pitchFamily="34" charset="0"/>
              </a:rPr>
              <a:t> visit (maximum of 4 sets of biosamples/participant = $800).</a:t>
            </a:r>
          </a:p>
          <a:p>
            <a:pPr marL="342900" lvl="1" indent="-342900">
              <a:buFont typeface="Arial" panose="020B0604020202020204" pitchFamily="34" charset="0"/>
              <a:buChar char="•"/>
              <a:defRPr/>
            </a:pPr>
            <a:r>
              <a:rPr lang="en-US" sz="2400" dirty="0">
                <a:latin typeface="Calibri" panose="020F0502020204030204" pitchFamily="34" charset="0"/>
                <a:ea typeface="Calibri" panose="020F0502020204030204" pitchFamily="34" charset="0"/>
                <a:cs typeface="Calibri" panose="020F0502020204030204" pitchFamily="34" charset="0"/>
              </a:rPr>
              <a:t>If the participant was discharged after 4/24/2026, you can obtain the last biosamples during their Day 90 visit; otherwise, the last one is obtained during the 72-hour/ discharge visit (whichever comes first).</a:t>
            </a:r>
          </a:p>
          <a:p>
            <a:pPr marL="342900" lvl="1" indent="-342900">
              <a:buFont typeface="Arial" panose="020B0604020202020204" pitchFamily="34" charset="0"/>
              <a:buChar char="•"/>
              <a:defRPr/>
            </a:pPr>
            <a:r>
              <a:rPr lang="en-US" sz="2400" dirty="0">
                <a:latin typeface="Calibri" panose="020F0502020204030204" pitchFamily="34" charset="0"/>
                <a:ea typeface="Calibri" panose="020F0502020204030204" pitchFamily="34" charset="0"/>
                <a:cs typeface="Calibri" panose="020F0502020204030204" pitchFamily="34" charset="0"/>
              </a:rPr>
              <a:t>Payment of specimens will be completed when the study required biosamples 	are received at the core lab</a:t>
            </a:r>
            <a:endParaRPr lang="en-US" sz="2400" dirty="0"/>
          </a:p>
        </p:txBody>
      </p:sp>
    </p:spTree>
    <p:extLst>
      <p:ext uri="{BB962C8B-B14F-4D97-AF65-F5344CB8AC3E}">
        <p14:creationId xmlns:p14="http://schemas.microsoft.com/office/powerpoint/2010/main" val="7438353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59347" y="294538"/>
            <a:ext cx="10808204" cy="1033669"/>
          </a:xfrm>
        </p:spPr>
        <p:txBody>
          <a:bodyPr>
            <a:normAutofit/>
          </a:bodyPr>
          <a:lstStyle/>
          <a:p>
            <a:r>
              <a:rPr lang="en-US" sz="4000" dirty="0">
                <a:solidFill>
                  <a:srgbClr val="FFFFFF"/>
                </a:solidFill>
              </a:rPr>
              <a:t> </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306950" y="1867187"/>
            <a:ext cx="11306897" cy="4157095"/>
          </a:xfrm>
        </p:spPr>
        <p:txBody>
          <a:bodyPr anchor="ctr">
            <a:normAutofit/>
          </a:bodyPr>
          <a:lstStyle/>
          <a:p>
            <a:pPr marL="0" indent="0" algn="l">
              <a:buNone/>
            </a:pPr>
            <a:r>
              <a:rPr lang="en-US" b="0" i="0" u="none" strike="noStrike" baseline="0" dirty="0"/>
              <a:t>Payment includes:</a:t>
            </a:r>
          </a:p>
          <a:p>
            <a:pPr lvl="1">
              <a:buFont typeface="Wingdings" panose="05000000000000000000" pitchFamily="2" charset="2"/>
              <a:buChar char="q"/>
            </a:pPr>
            <a:r>
              <a:rPr lang="en-US" b="0" i="0" u="none" strike="noStrike" baseline="0" dirty="0"/>
              <a:t> NIHSS assessment</a:t>
            </a:r>
          </a:p>
          <a:p>
            <a:pPr lvl="1">
              <a:buFont typeface="Wingdings" panose="05000000000000000000" pitchFamily="2" charset="2"/>
              <a:buChar char="q"/>
            </a:pPr>
            <a:r>
              <a:rPr lang="en-US" b="0" i="0" u="none" strike="noStrike" baseline="0" dirty="0"/>
              <a:t> Con-med collection</a:t>
            </a:r>
          </a:p>
          <a:p>
            <a:pPr lvl="1">
              <a:buFont typeface="Wingdings" panose="05000000000000000000" pitchFamily="2" charset="2"/>
              <a:buChar char="q"/>
            </a:pPr>
            <a:r>
              <a:rPr lang="en-US" b="0" i="0" u="none" strike="noStrike" baseline="0" dirty="0"/>
              <a:t> AE/SAE Assessment &amp; collection</a:t>
            </a:r>
          </a:p>
          <a:p>
            <a:pPr lvl="1">
              <a:buFont typeface="Wingdings" panose="05000000000000000000" pitchFamily="2" charset="2"/>
              <a:buChar char="q"/>
            </a:pPr>
            <a:r>
              <a:rPr lang="en-US" b="0" i="0" u="none" strike="noStrike" baseline="0" dirty="0"/>
              <a:t> Subject or site payment for travel</a:t>
            </a:r>
          </a:p>
          <a:p>
            <a:pPr lvl="2">
              <a:buFont typeface="Wingdings" panose="05000000000000000000" pitchFamily="2" charset="2"/>
              <a:buChar char="§"/>
            </a:pPr>
            <a:r>
              <a:rPr lang="en-US" sz="2200" b="0" i="0" u="none" strike="noStrike" baseline="0" dirty="0"/>
              <a:t>time &amp; travel subject payment of $75.00 for each of the post hospital visits</a:t>
            </a:r>
          </a:p>
          <a:p>
            <a:pPr lvl="2">
              <a:buFont typeface="Wingdings" panose="05000000000000000000" pitchFamily="2" charset="2"/>
              <a:buChar char="§"/>
            </a:pPr>
            <a:r>
              <a:rPr lang="en-US" sz="2200" b="0" i="0" u="none" strike="noStrike" baseline="0" dirty="0"/>
              <a:t>if the SC travels to the subject’s home to complete the 30-day visit, the $75.00 for the visit can be used for site travel reimbursement instead of subject payment.</a:t>
            </a:r>
            <a:endParaRPr lang="en-US" sz="220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
        <p:nvSpPr>
          <p:cNvPr id="5" name="Title 1">
            <a:extLst>
              <a:ext uri="{FF2B5EF4-FFF2-40B4-BE49-F238E27FC236}">
                <a16:creationId xmlns:a16="http://schemas.microsoft.com/office/drawing/2014/main" id="{C672205C-16EE-748E-E7C4-5A9BDBE63341}"/>
              </a:ext>
            </a:extLst>
          </p:cNvPr>
          <p:cNvSpPr txBox="1">
            <a:spLocks/>
          </p:cNvSpPr>
          <p:nvPr/>
        </p:nvSpPr>
        <p:spPr>
          <a:xfrm>
            <a:off x="459346" y="276446"/>
            <a:ext cx="10808204"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rgbClr val="FFFFFF"/>
                </a:solidFill>
              </a:rPr>
              <a:t> 30-Day Visit - $437.50</a:t>
            </a:r>
          </a:p>
        </p:txBody>
      </p:sp>
    </p:spTree>
    <p:extLst>
      <p:ext uri="{BB962C8B-B14F-4D97-AF65-F5344CB8AC3E}">
        <p14:creationId xmlns:p14="http://schemas.microsoft.com/office/powerpoint/2010/main" val="508900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C274E7-A973-82DB-3677-7610CA4B57FF}"/>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dirty="0">
                <a:solidFill>
                  <a:srgbClr val="FFFFFF"/>
                </a:solidFill>
              </a:rPr>
              <a:t>Process For Release to Enroll</a:t>
            </a:r>
            <a:endParaRPr lang="en-US" kern="1200" dirty="0">
              <a:solidFill>
                <a:srgbClr val="FFFFFF"/>
              </a:solidFill>
              <a:latin typeface="+mj-lt"/>
              <a:ea typeface="+mj-ea"/>
              <a:cs typeface="+mj-cs"/>
            </a:endParaRPr>
          </a:p>
        </p:txBody>
      </p:sp>
      <p:pic>
        <p:nvPicPr>
          <p:cNvPr id="6" name="Picture 5">
            <a:extLst>
              <a:ext uri="{FF2B5EF4-FFF2-40B4-BE49-F238E27FC236}">
                <a16:creationId xmlns:a16="http://schemas.microsoft.com/office/drawing/2014/main" id="{E229C297-6538-D1F1-A8C5-275C07E5E479}"/>
              </a:ext>
            </a:extLst>
          </p:cNvPr>
          <p:cNvPicPr>
            <a:picLocks noChangeAspect="1"/>
          </p:cNvPicPr>
          <p:nvPr/>
        </p:nvPicPr>
        <p:blipFill>
          <a:blip r:embed="rId2"/>
          <a:stretch>
            <a:fillRect/>
          </a:stretch>
        </p:blipFill>
        <p:spPr>
          <a:xfrm>
            <a:off x="10449963" y="133064"/>
            <a:ext cx="1341236" cy="1274174"/>
          </a:xfrm>
          <a:prstGeom prst="rect">
            <a:avLst/>
          </a:prstGeom>
        </p:spPr>
      </p:pic>
      <p:sp>
        <p:nvSpPr>
          <p:cNvPr id="3" name="TextBox 2">
            <a:extLst>
              <a:ext uri="{FF2B5EF4-FFF2-40B4-BE49-F238E27FC236}">
                <a16:creationId xmlns:a16="http://schemas.microsoft.com/office/drawing/2014/main" id="{87336E22-BAD7-2F07-47E7-5BB2A675280E}"/>
              </a:ext>
            </a:extLst>
          </p:cNvPr>
          <p:cNvSpPr txBox="1"/>
          <p:nvPr/>
        </p:nvSpPr>
        <p:spPr>
          <a:xfrm>
            <a:off x="699713" y="1716315"/>
            <a:ext cx="10600346" cy="4524315"/>
          </a:xfrm>
          <a:prstGeom prst="rect">
            <a:avLst/>
          </a:prstGeom>
          <a:noFill/>
        </p:spPr>
        <p:txBody>
          <a:bodyPr wrap="square" rtlCol="0">
            <a:spAutoFit/>
          </a:bodyPr>
          <a:lstStyle/>
          <a:p>
            <a:pPr marL="285750" indent="-285750">
              <a:buFont typeface="Wingdings" panose="05000000000000000000" pitchFamily="2" charset="2"/>
              <a:buChar char="§"/>
            </a:pPr>
            <a:r>
              <a:rPr lang="en-US" sz="2400" dirty="0"/>
              <a:t>cIRB approval must be obtained.</a:t>
            </a:r>
          </a:p>
          <a:p>
            <a:pPr marL="285750" indent="-285750">
              <a:buFont typeface="Wingdings" panose="05000000000000000000" pitchFamily="2" charset="2"/>
              <a:buChar char="§"/>
            </a:pPr>
            <a:r>
              <a:rPr lang="en-US" sz="2400" dirty="0"/>
              <a:t>CTA is executed.</a:t>
            </a:r>
          </a:p>
          <a:p>
            <a:pPr marL="285750" indent="-285750">
              <a:buFont typeface="Wingdings" panose="05000000000000000000" pitchFamily="2" charset="2"/>
              <a:buChar char="§"/>
            </a:pPr>
            <a:r>
              <a:rPr lang="en-US" sz="2400" dirty="0"/>
              <a:t>WebDCU™ DoA is completed and approved.</a:t>
            </a:r>
          </a:p>
          <a:p>
            <a:pPr marL="742950" lvl="1" indent="-285750">
              <a:buFont typeface="Wingdings" panose="05000000000000000000" pitchFamily="2" charset="2"/>
              <a:buChar char="§"/>
            </a:pPr>
            <a:r>
              <a:rPr lang="en-US" sz="2400" dirty="0"/>
              <a:t>The team must include the PI, PSC &amp; PPh.  Other team members may be added as desired.</a:t>
            </a:r>
          </a:p>
          <a:p>
            <a:pPr marL="742950" lvl="1" indent="-285750">
              <a:buFont typeface="Wingdings" panose="05000000000000000000" pitchFamily="2" charset="2"/>
              <a:buChar char="§"/>
            </a:pPr>
            <a:r>
              <a:rPr lang="en-US" sz="2400" dirty="0"/>
              <a:t>Only 1 role is assigned to each team member.  Tasks are assigned as needed.</a:t>
            </a:r>
          </a:p>
          <a:p>
            <a:pPr marL="285750" indent="-285750">
              <a:buFont typeface="Wingdings" panose="05000000000000000000" pitchFamily="2" charset="2"/>
              <a:buChar char="§"/>
            </a:pPr>
            <a:r>
              <a:rPr lang="en-US" sz="2400" dirty="0"/>
              <a:t>All team member training has been completed and attestation forms or certificates have been uploaded into the WebDCU™ regulatory database.</a:t>
            </a:r>
          </a:p>
          <a:p>
            <a:pPr marL="742950" lvl="1" indent="-285750">
              <a:buFont typeface="Wingdings" panose="05000000000000000000" pitchFamily="2" charset="2"/>
              <a:buChar char="§"/>
            </a:pPr>
            <a:r>
              <a:rPr lang="en-US" sz="2400" dirty="0"/>
              <a:t>This includes all required people documents.</a:t>
            </a:r>
          </a:p>
          <a:p>
            <a:pPr marL="285750" indent="-285750">
              <a:buFont typeface="Wingdings" panose="05000000000000000000" pitchFamily="2" charset="2"/>
              <a:buChar char="§"/>
            </a:pPr>
            <a:r>
              <a:rPr lang="en-US" sz="2400" dirty="0"/>
              <a:t>Study drug and lab supplies have been received and registered in WebDCU™.  </a:t>
            </a:r>
          </a:p>
          <a:p>
            <a:pPr marL="742950" lvl="1" indent="-285750">
              <a:buFont typeface="Wingdings" panose="05000000000000000000" pitchFamily="2" charset="2"/>
              <a:buChar char="§"/>
            </a:pPr>
            <a:r>
              <a:rPr lang="en-US" sz="2400" dirty="0"/>
              <a:t>These will be sent following the readiness call.</a:t>
            </a:r>
          </a:p>
          <a:p>
            <a:pPr marL="285750" indent="-285750">
              <a:buFont typeface="Wingdings" panose="05000000000000000000" pitchFamily="2" charset="2"/>
              <a:buChar char="§"/>
            </a:pPr>
            <a:r>
              <a:rPr lang="en-US" sz="2400" dirty="0"/>
              <a:t>Readiness call has been completed.</a:t>
            </a:r>
          </a:p>
        </p:txBody>
      </p:sp>
    </p:spTree>
    <p:extLst>
      <p:ext uri="{BB962C8B-B14F-4D97-AF65-F5344CB8AC3E}">
        <p14:creationId xmlns:p14="http://schemas.microsoft.com/office/powerpoint/2010/main" val="39901256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180503" y="1586560"/>
            <a:ext cx="11553659" cy="5427633"/>
          </a:xfrm>
        </p:spPr>
        <p:txBody>
          <a:bodyPr anchor="ctr">
            <a:noAutofit/>
          </a:bodyPr>
          <a:lstStyle/>
          <a:p>
            <a:pPr marL="0" indent="0" algn="l">
              <a:buNone/>
            </a:pPr>
            <a:r>
              <a:rPr lang="en-US" sz="1800" b="1" i="0" u="none" strike="noStrike" baseline="0" dirty="0"/>
              <a:t>Payment includes:</a:t>
            </a:r>
          </a:p>
          <a:p>
            <a:pPr>
              <a:buFont typeface="Wingdings" panose="05000000000000000000" pitchFamily="2" charset="2"/>
              <a:buChar char="q"/>
            </a:pPr>
            <a:r>
              <a:rPr lang="en-US" sz="1800" dirty="0"/>
              <a:t>Day 90 &amp; End of Study visits are posted. </a:t>
            </a:r>
          </a:p>
          <a:p>
            <a:pPr>
              <a:buFont typeface="Wingdings" panose="05000000000000000000" pitchFamily="2" charset="2"/>
              <a:buChar char="q"/>
            </a:pPr>
            <a:r>
              <a:rPr lang="en-US" sz="1800" dirty="0"/>
              <a:t>Site is eligible for higher amount if Day 90 visit completed in-person. </a:t>
            </a:r>
          </a:p>
          <a:p>
            <a:pPr lvl="1"/>
            <a:r>
              <a:rPr lang="en-US" sz="1800" dirty="0"/>
              <a:t>If F308 Q04 indicates visit is over Telephone or Video, then this is a remote visit </a:t>
            </a:r>
          </a:p>
          <a:p>
            <a:pPr lvl="1"/>
            <a:r>
              <a:rPr lang="en-US" sz="1800" dirty="0"/>
              <a:t>If F308 Q04 indicates visit is In person, this is an in-person visit </a:t>
            </a:r>
          </a:p>
          <a:p>
            <a:pPr>
              <a:buFont typeface="Wingdings" panose="05000000000000000000" pitchFamily="2" charset="2"/>
              <a:buChar char="q"/>
            </a:pPr>
            <a:r>
              <a:rPr lang="en-US" sz="1800" dirty="0"/>
              <a:t>All required data through End of Study is submitted in WebDCU</a:t>
            </a:r>
            <a:r>
              <a:rPr lang="en-US" sz="1800" baseline="30000" dirty="0"/>
              <a:t>TM </a:t>
            </a:r>
          </a:p>
          <a:p>
            <a:pPr lvl="1">
              <a:buFont typeface="Wingdings" panose="05000000000000000000" pitchFamily="2" charset="2"/>
              <a:buChar char="q"/>
            </a:pPr>
            <a:r>
              <a:rPr lang="en-US" sz="1800" dirty="0"/>
              <a:t>Day 90 RFA mRS data is collected (F501 - required) </a:t>
            </a:r>
          </a:p>
          <a:p>
            <a:pPr lvl="1">
              <a:buFont typeface="Wingdings" panose="05000000000000000000" pitchFamily="2" charset="2"/>
              <a:buChar char="q"/>
            </a:pPr>
            <a:r>
              <a:rPr lang="en-US" sz="1800" dirty="0"/>
              <a:t>NIHSS assessment</a:t>
            </a:r>
          </a:p>
          <a:p>
            <a:pPr lvl="1">
              <a:buFont typeface="Wingdings" panose="05000000000000000000" pitchFamily="2" charset="2"/>
              <a:buChar char="q"/>
            </a:pPr>
            <a:r>
              <a:rPr lang="en-US" sz="1800" dirty="0"/>
              <a:t> SOC labs, if available</a:t>
            </a:r>
          </a:p>
          <a:p>
            <a:pPr lvl="1">
              <a:buFont typeface="Wingdings" panose="05000000000000000000" pitchFamily="2" charset="2"/>
              <a:buChar char="q"/>
            </a:pPr>
            <a:r>
              <a:rPr lang="en-US" sz="1800" dirty="0"/>
              <a:t>Con-med collection</a:t>
            </a:r>
          </a:p>
          <a:p>
            <a:pPr lvl="1">
              <a:buFont typeface="Wingdings" panose="05000000000000000000" pitchFamily="2" charset="2"/>
              <a:buChar char="q"/>
            </a:pPr>
            <a:r>
              <a:rPr lang="en-US" sz="1800" dirty="0"/>
              <a:t> AE/SAE Assessment &amp; collection</a:t>
            </a:r>
          </a:p>
          <a:p>
            <a:pPr>
              <a:buFont typeface="Wingdings" panose="05000000000000000000" pitchFamily="2" charset="2"/>
              <a:buChar char="q"/>
            </a:pPr>
            <a:r>
              <a:rPr lang="en-US" sz="1800" dirty="0"/>
              <a:t>S</a:t>
            </a:r>
            <a:r>
              <a:rPr lang="en-US" sz="1800" b="0" i="0" u="none" strike="noStrike" baseline="0" dirty="0"/>
              <a:t>ubject or site payment for travel</a:t>
            </a:r>
          </a:p>
          <a:p>
            <a:pPr lvl="1">
              <a:buFont typeface="Wingdings" panose="05000000000000000000" pitchFamily="2" charset="2"/>
              <a:buChar char="§"/>
            </a:pPr>
            <a:r>
              <a:rPr lang="en-US" sz="1800" b="0" i="0" u="none" strike="noStrike" baseline="0" dirty="0"/>
              <a:t>time &amp; travel subject payment of $75.00</a:t>
            </a:r>
          </a:p>
          <a:p>
            <a:pPr lvl="1">
              <a:buFont typeface="Wingdings" panose="05000000000000000000" pitchFamily="2" charset="2"/>
              <a:buChar char="§"/>
            </a:pPr>
            <a:r>
              <a:rPr lang="en-US" sz="1800" b="0" i="0" u="none" strike="noStrike" baseline="0" dirty="0"/>
              <a:t>if the SC travels to the subject’s home to complete the 90-day visit, the $75.00 for the visit can be used for site travel reimbursement instead of subject payment.</a:t>
            </a:r>
          </a:p>
          <a:p>
            <a:pPr>
              <a:buFont typeface="Wingdings" panose="05000000000000000000" pitchFamily="2" charset="2"/>
              <a:buChar char="q"/>
            </a:pPr>
            <a:r>
              <a:rPr lang="en-US" sz="1800" dirty="0"/>
              <a:t>If the participant dies before day 90; see End of Study due to Death payment below. </a:t>
            </a:r>
          </a:p>
          <a:p>
            <a:pPr lvl="2">
              <a:buFont typeface="Wingdings" panose="05000000000000000000" pitchFamily="2" charset="2"/>
              <a:buChar char="§"/>
            </a:pPr>
            <a:endParaRPr lang="en-US" sz="900" b="0" i="0" u="none" strike="noStrike" baseline="0" dirty="0"/>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638176" y="156193"/>
            <a:ext cx="1341236" cy="1274174"/>
          </a:xfrm>
          <a:prstGeom prst="rect">
            <a:avLst/>
          </a:prstGeom>
        </p:spPr>
      </p:pic>
      <p:sp>
        <p:nvSpPr>
          <p:cNvPr id="7" name="Title 6">
            <a:extLst>
              <a:ext uri="{FF2B5EF4-FFF2-40B4-BE49-F238E27FC236}">
                <a16:creationId xmlns:a16="http://schemas.microsoft.com/office/drawing/2014/main" id="{A913C00E-EC8F-C74E-2A57-C9921B5AF110}"/>
              </a:ext>
            </a:extLst>
          </p:cNvPr>
          <p:cNvSpPr>
            <a:spLocks noGrp="1"/>
          </p:cNvSpPr>
          <p:nvPr>
            <p:ph type="title"/>
          </p:nvPr>
        </p:nvSpPr>
        <p:spPr>
          <a:xfrm>
            <a:off x="333844" y="260659"/>
            <a:ext cx="10515600" cy="1065243"/>
          </a:xfrm>
        </p:spPr>
        <p:txBody>
          <a:bodyPr>
            <a:normAutofit fontScale="90000"/>
          </a:bodyPr>
          <a:lstStyle/>
          <a:p>
            <a:r>
              <a:rPr lang="en-US" dirty="0">
                <a:solidFill>
                  <a:schemeClr val="bg1"/>
                </a:solidFill>
              </a:rPr>
              <a:t>90-Day Visit - $1,000 in-person/$437.00 if remote</a:t>
            </a:r>
          </a:p>
        </p:txBody>
      </p:sp>
    </p:spTree>
    <p:extLst>
      <p:ext uri="{BB962C8B-B14F-4D97-AF65-F5344CB8AC3E}">
        <p14:creationId xmlns:p14="http://schemas.microsoft.com/office/powerpoint/2010/main" val="10911384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03AB0-4CD2-0FF8-309C-EAACC14207DC}"/>
              </a:ext>
            </a:extLst>
          </p:cNvPr>
          <p:cNvSpPr>
            <a:spLocks noGrp="1"/>
          </p:cNvSpPr>
          <p:nvPr>
            <p:ph type="title"/>
          </p:nvPr>
        </p:nvSpPr>
        <p:spPr>
          <a:xfrm>
            <a:off x="459347" y="294538"/>
            <a:ext cx="10808204" cy="1033669"/>
          </a:xfrm>
        </p:spPr>
        <p:txBody>
          <a:bodyPr>
            <a:normAutofit/>
          </a:bodyPr>
          <a:lstStyle/>
          <a:p>
            <a:r>
              <a:rPr lang="en-US" sz="4000" dirty="0">
                <a:solidFill>
                  <a:srgbClr val="FFFFFF"/>
                </a:solidFill>
              </a:rPr>
              <a:t> </a:t>
            </a:r>
          </a:p>
        </p:txBody>
      </p:sp>
      <p:sp>
        <p:nvSpPr>
          <p:cNvPr id="3" name="Content Placeholder 2">
            <a:extLst>
              <a:ext uri="{FF2B5EF4-FFF2-40B4-BE49-F238E27FC236}">
                <a16:creationId xmlns:a16="http://schemas.microsoft.com/office/drawing/2014/main" id="{B746B6B3-0859-4710-87D0-F9F9AF8042D3}"/>
              </a:ext>
            </a:extLst>
          </p:cNvPr>
          <p:cNvSpPr>
            <a:spLocks noGrp="1"/>
          </p:cNvSpPr>
          <p:nvPr>
            <p:ph idx="1"/>
          </p:nvPr>
        </p:nvSpPr>
        <p:spPr>
          <a:xfrm>
            <a:off x="306950" y="1891970"/>
            <a:ext cx="11580250" cy="4671492"/>
          </a:xfrm>
        </p:spPr>
        <p:txBody>
          <a:bodyPr anchor="ctr">
            <a:normAutofit fontScale="55000" lnSpcReduction="20000"/>
          </a:bodyPr>
          <a:lstStyle/>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3800" b="1" dirty="0">
                <a:latin typeface="Calibri" panose="020F0502020204030204" pitchFamily="34" charset="0"/>
                <a:ea typeface="Calibri" panose="020F0502020204030204" pitchFamily="34" charset="0"/>
                <a:cs typeface="Calibri" panose="020F0502020204030204" pitchFamily="34" charset="0"/>
              </a:rPr>
              <a:t>Receipt of batched labs per subject - $800.00 total</a:t>
            </a:r>
          </a:p>
          <a:p>
            <a:pPr lvl="1">
              <a:buFont typeface="Wingdings" panose="05000000000000000000" pitchFamily="2" charset="2"/>
              <a:buChar char="q"/>
            </a:pPr>
            <a:r>
              <a:rPr lang="en-US" sz="3800" dirty="0">
                <a:latin typeface="Calibri" panose="020F0502020204030204" pitchFamily="34" charset="0"/>
                <a:ea typeface="Calibri" panose="020F0502020204030204" pitchFamily="34" charset="0"/>
                <a:cs typeface="Calibri" panose="020F0502020204030204" pitchFamily="34" charset="0"/>
              </a:rPr>
              <a:t> Payment will be applied when protocol required lab specimens are received at the core lab</a:t>
            </a:r>
          </a:p>
          <a:p>
            <a:pPr lvl="1">
              <a:buFont typeface="Wingdings" panose="05000000000000000000" pitchFamily="2" charset="2"/>
              <a:buChar char="q"/>
            </a:pPr>
            <a:r>
              <a:rPr lang="en-US" sz="3800" dirty="0">
                <a:latin typeface="Calibri" panose="020F0502020204030204" pitchFamily="34" charset="0"/>
                <a:ea typeface="Calibri" panose="020F0502020204030204" pitchFamily="34" charset="0"/>
                <a:cs typeface="Calibri" panose="020F0502020204030204" pitchFamily="34" charset="0"/>
              </a:rPr>
              <a:t>$200 per visit labs centrally received (see in-hospital)</a:t>
            </a:r>
          </a:p>
          <a:p>
            <a:pPr marL="0" indent="0">
              <a:buNone/>
            </a:pPr>
            <a:endParaRPr lang="en-US" sz="38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3800" b="1" dirty="0">
                <a:solidFill>
                  <a:srgbClr val="000000"/>
                </a:solidFill>
                <a:latin typeface="Calibri" panose="020F0502020204030204" pitchFamily="34" charset="0"/>
                <a:ea typeface="Calibri" panose="020F0502020204030204" pitchFamily="34" charset="0"/>
                <a:cs typeface="Calibri" panose="020F0502020204030204" pitchFamily="34" charset="0"/>
              </a:rPr>
              <a:t>Screen Failures – Research Perfusion Imaging - $850.00</a:t>
            </a:r>
          </a:p>
          <a:p>
            <a:pPr lvl="1">
              <a:buFont typeface="Wingdings" panose="05000000000000000000" pitchFamily="2" charset="2"/>
              <a:buChar char="q"/>
            </a:pPr>
            <a:r>
              <a:rPr lang="en-US" sz="3800" dirty="0">
                <a:solidFill>
                  <a:srgbClr val="000000"/>
                </a:solidFill>
                <a:latin typeface="Calibri" panose="020F0502020204030204" pitchFamily="34" charset="0"/>
                <a:ea typeface="Calibri" panose="020F0502020204030204" pitchFamily="34" charset="0"/>
                <a:cs typeface="Calibri" panose="020F0502020204030204" pitchFamily="34" charset="0"/>
              </a:rPr>
              <a:t>  This covers the cost of a research related CTP &amp; consent if subject does not progress to study drug administration.</a:t>
            </a:r>
          </a:p>
          <a:p>
            <a:pPr lvl="1">
              <a:buFont typeface="Wingdings" panose="05000000000000000000" pitchFamily="2" charset="2"/>
              <a:buChar char="q"/>
            </a:pPr>
            <a:endParaRPr lang="en-US" sz="38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3800" b="1" dirty="0">
                <a:solidFill>
                  <a:srgbClr val="000000"/>
                </a:solidFill>
                <a:latin typeface="Calibri" panose="020F0502020204030204" pitchFamily="34" charset="0"/>
                <a:ea typeface="Calibri" panose="020F0502020204030204" pitchFamily="34" charset="0"/>
                <a:cs typeface="Calibri" panose="020F0502020204030204" pitchFamily="34" charset="0"/>
              </a:rPr>
              <a:t>End of Study due to death - $300.00</a:t>
            </a:r>
          </a:p>
          <a:p>
            <a:pPr lvl="1">
              <a:buFont typeface="Wingdings" panose="05000000000000000000" pitchFamily="2" charset="2"/>
              <a:buChar char="q"/>
            </a:pPr>
            <a:r>
              <a:rPr lang="en-US" sz="3800" dirty="0">
                <a:solidFill>
                  <a:srgbClr val="000000"/>
                </a:solidFill>
                <a:latin typeface="Calibri" panose="020F0502020204030204" pitchFamily="34" charset="0"/>
                <a:ea typeface="Calibri" panose="020F0502020204030204" pitchFamily="34" charset="0"/>
                <a:cs typeface="Calibri" panose="020F0502020204030204" pitchFamily="34" charset="0"/>
              </a:rPr>
              <a:t>  If the participant dies, the site will receive $300 when the following criteria are met:</a:t>
            </a:r>
          </a:p>
          <a:p>
            <a:pPr lvl="2"/>
            <a:r>
              <a:rPr lang="en-US" sz="3800" dirty="0"/>
              <a:t>The End of Study visit is posted.</a:t>
            </a:r>
          </a:p>
          <a:p>
            <a:pPr lvl="2"/>
            <a:r>
              <a:rPr lang="en-US" sz="3800" dirty="0"/>
              <a:t>End of Study F126 indicates the primary reason for study termination is death.  </a:t>
            </a:r>
          </a:p>
          <a:p>
            <a:pPr lvl="2"/>
            <a:r>
              <a:rPr lang="en-US" sz="3800" dirty="0"/>
              <a:t>Study Drug Administration F206 indicates the study drug administration was started</a:t>
            </a:r>
          </a:p>
          <a:p>
            <a:pPr lvl="2"/>
            <a:r>
              <a:rPr lang="en-US" sz="3800" dirty="0"/>
              <a:t>All the required data &amp; CRFs must be entered and submitted through the End of Study.</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196C4FE1-B57F-6141-CAFC-ED74BD1C2D41}"/>
              </a:ext>
            </a:extLst>
          </p:cNvPr>
          <p:cNvPicPr>
            <a:picLocks noChangeAspect="1"/>
          </p:cNvPicPr>
          <p:nvPr/>
        </p:nvPicPr>
        <p:blipFill>
          <a:blip r:embed="rId2"/>
          <a:stretch>
            <a:fillRect/>
          </a:stretch>
        </p:blipFill>
        <p:spPr>
          <a:xfrm>
            <a:off x="10425012" y="156194"/>
            <a:ext cx="1341236" cy="1274174"/>
          </a:xfrm>
          <a:prstGeom prst="rect">
            <a:avLst/>
          </a:prstGeom>
        </p:spPr>
      </p:pic>
      <p:sp>
        <p:nvSpPr>
          <p:cNvPr id="5" name="Title 1">
            <a:extLst>
              <a:ext uri="{FF2B5EF4-FFF2-40B4-BE49-F238E27FC236}">
                <a16:creationId xmlns:a16="http://schemas.microsoft.com/office/drawing/2014/main" id="{2E7B2AD4-C021-0202-DA52-676C1FFD8584}"/>
              </a:ext>
            </a:extLst>
          </p:cNvPr>
          <p:cNvSpPr txBox="1">
            <a:spLocks/>
          </p:cNvSpPr>
          <p:nvPr/>
        </p:nvSpPr>
        <p:spPr>
          <a:xfrm>
            <a:off x="425752" y="294538"/>
            <a:ext cx="10808204"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rgbClr val="FFFFFF"/>
                </a:solidFill>
              </a:rPr>
              <a:t> Other Payments</a:t>
            </a:r>
          </a:p>
        </p:txBody>
      </p:sp>
    </p:spTree>
    <p:extLst>
      <p:ext uri="{BB962C8B-B14F-4D97-AF65-F5344CB8AC3E}">
        <p14:creationId xmlns:p14="http://schemas.microsoft.com/office/powerpoint/2010/main" val="21058401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CB6736A-1D25-ABC9-5E05-C7DA4E14A1A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149C2CD-CA7A-2D92-0000-950370894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4D70BF7-12EE-8E91-2586-59F59F1083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7B3A2B6-3419-4F64-AA78-EEE9507E2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D6CFD61-AD79-66DB-8D10-3A2195A65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F093C62-15CC-A74C-67A2-1BE68A7D45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482BB8-BDA7-2509-3F91-73D0F272A8B4}"/>
              </a:ext>
            </a:extLst>
          </p:cNvPr>
          <p:cNvSpPr>
            <a:spLocks noGrp="1"/>
          </p:cNvSpPr>
          <p:nvPr>
            <p:ph type="title"/>
          </p:nvPr>
        </p:nvSpPr>
        <p:spPr>
          <a:xfrm>
            <a:off x="459347" y="294538"/>
            <a:ext cx="10808204" cy="1033669"/>
          </a:xfrm>
        </p:spPr>
        <p:txBody>
          <a:bodyPr>
            <a:normAutofit/>
          </a:bodyPr>
          <a:lstStyle/>
          <a:p>
            <a:r>
              <a:rPr lang="en-US" sz="4000" dirty="0">
                <a:solidFill>
                  <a:srgbClr val="FFFFFF"/>
                </a:solidFill>
              </a:rPr>
              <a:t> </a:t>
            </a:r>
          </a:p>
        </p:txBody>
      </p:sp>
      <p:sp>
        <p:nvSpPr>
          <p:cNvPr id="3" name="Content Placeholder 2">
            <a:extLst>
              <a:ext uri="{FF2B5EF4-FFF2-40B4-BE49-F238E27FC236}">
                <a16:creationId xmlns:a16="http://schemas.microsoft.com/office/drawing/2014/main" id="{FC61900C-388C-C52A-D9AF-45096188C5D2}"/>
              </a:ext>
            </a:extLst>
          </p:cNvPr>
          <p:cNvSpPr>
            <a:spLocks noGrp="1"/>
          </p:cNvSpPr>
          <p:nvPr>
            <p:ph idx="1"/>
          </p:nvPr>
        </p:nvSpPr>
        <p:spPr>
          <a:xfrm>
            <a:off x="305873" y="1760222"/>
            <a:ext cx="11580250" cy="5079061"/>
          </a:xfrm>
        </p:spPr>
        <p:txBody>
          <a:bodyPr anchor="ctr">
            <a:normAutofit fontScale="47500" lnSpcReduction="20000"/>
          </a:bodyPr>
          <a:lstStyle/>
          <a:p>
            <a:pPr marL="0" indent="0">
              <a:buNone/>
            </a:pPr>
            <a:r>
              <a:rPr lang="en-US" sz="4200" b="1" dirty="0">
                <a:latin typeface="Calibri" panose="020F0502020204030204" pitchFamily="34" charset="0"/>
                <a:ea typeface="Calibri" panose="020F0502020204030204" pitchFamily="34" charset="0"/>
                <a:cs typeface="Calibri" panose="020F0502020204030204" pitchFamily="34" charset="0"/>
              </a:rPr>
              <a:t>After Hours/Weekend Additional Payment #1 - $550.00</a:t>
            </a:r>
          </a:p>
          <a:p>
            <a:pPr lvl="1">
              <a:buFont typeface="Wingdings" panose="05000000000000000000" pitchFamily="2" charset="2"/>
              <a:buChar char="q"/>
            </a:pPr>
            <a:r>
              <a:rPr lang="en-US" sz="3800" b="0" i="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 Payment for enrollments after business hours and weekends per patient enrollment</a:t>
            </a:r>
          </a:p>
          <a:p>
            <a:pPr lvl="2"/>
            <a:r>
              <a:rPr lang="en-US" sz="3800" dirty="0"/>
              <a:t>Payment for enrollments for the following time points (based on the start time of the study drug administration start time):</a:t>
            </a:r>
          </a:p>
          <a:p>
            <a:pPr lvl="3"/>
            <a:r>
              <a:rPr lang="en-US" sz="3800" dirty="0"/>
              <a:t>Sunday after 07am through Monday 07am</a:t>
            </a:r>
          </a:p>
          <a:p>
            <a:pPr lvl="3"/>
            <a:r>
              <a:rPr lang="en-US" sz="3800" dirty="0"/>
              <a:t>Monday after 7pm through Tuesday 07am</a:t>
            </a:r>
          </a:p>
          <a:p>
            <a:pPr lvl="3"/>
            <a:r>
              <a:rPr lang="en-US" sz="3800" dirty="0"/>
              <a:t>Tuesday after 7pm through Wednesday 07am</a:t>
            </a:r>
          </a:p>
          <a:p>
            <a:pPr lvl="3"/>
            <a:r>
              <a:rPr lang="en-US" sz="3800" dirty="0"/>
              <a:t>Wednesday after 7pm through Thursday 07am</a:t>
            </a:r>
          </a:p>
          <a:p>
            <a:pPr lvl="2"/>
            <a:r>
              <a:rPr lang="en-US" sz="3800" dirty="0"/>
              <a:t>All required and data entered CRFs though Hospital Discharge visits are submitted excluding F246 (regained capacity consent).</a:t>
            </a:r>
          </a:p>
          <a:p>
            <a:pPr marL="0" lvl="2" indent="0">
              <a:buNone/>
            </a:pPr>
            <a:endParaRPr lang="en-US" sz="3600" b="1" dirty="0">
              <a:latin typeface="Calibri" panose="020F0502020204030204" pitchFamily="34" charset="0"/>
              <a:ea typeface="Calibri" panose="020F0502020204030204" pitchFamily="34" charset="0"/>
              <a:cs typeface="Calibri" panose="020F0502020204030204" pitchFamily="34" charset="0"/>
            </a:endParaRPr>
          </a:p>
          <a:p>
            <a:pPr marL="0" lvl="2" indent="0">
              <a:buNone/>
            </a:pPr>
            <a:r>
              <a:rPr lang="en-US" sz="3600" b="1" dirty="0">
                <a:latin typeface="Calibri" panose="020F0502020204030204" pitchFamily="34" charset="0"/>
                <a:ea typeface="Calibri" panose="020F0502020204030204" pitchFamily="34" charset="0"/>
                <a:cs typeface="Calibri" panose="020F0502020204030204" pitchFamily="34" charset="0"/>
              </a:rPr>
              <a:t>OR</a:t>
            </a:r>
          </a:p>
          <a:p>
            <a:pPr marL="0" lvl="2" indent="0">
              <a:buNone/>
            </a:pPr>
            <a:endParaRPr lang="en-US" sz="3600" b="1" dirty="0">
              <a:latin typeface="Calibri" panose="020F0502020204030204" pitchFamily="34" charset="0"/>
              <a:ea typeface="Calibri" panose="020F0502020204030204" pitchFamily="34" charset="0"/>
              <a:cs typeface="Calibri" panose="020F0502020204030204" pitchFamily="34" charset="0"/>
            </a:endParaRPr>
          </a:p>
          <a:p>
            <a:pPr marL="0" lvl="2" indent="0">
              <a:buNone/>
            </a:pPr>
            <a:r>
              <a:rPr lang="en-US" sz="4200" b="1" dirty="0">
                <a:latin typeface="Calibri" panose="020F0502020204030204" pitchFamily="34" charset="0"/>
                <a:ea typeface="Calibri" panose="020F0502020204030204" pitchFamily="34" charset="0"/>
                <a:cs typeface="Calibri" panose="020F0502020204030204" pitchFamily="34" charset="0"/>
              </a:rPr>
              <a:t>After Hours/Weekend Additional Payment #2 - $900.00</a:t>
            </a:r>
          </a:p>
          <a:p>
            <a:pPr lvl="1">
              <a:buFont typeface="Wingdings" panose="05000000000000000000" pitchFamily="2" charset="2"/>
              <a:buChar char="q"/>
            </a:pPr>
            <a:r>
              <a:rPr lang="en-US" sz="38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3800" dirty="0">
                <a:latin typeface="Calibri" panose="020F0502020204030204" pitchFamily="34" charset="0"/>
                <a:ea typeface="Calibri" panose="020F0502020204030204" pitchFamily="34" charset="0"/>
                <a:cs typeface="Calibri" panose="020F0502020204030204" pitchFamily="34" charset="0"/>
              </a:rPr>
              <a:t>Payment for enrollments after business hours and weekends per patient enrollment</a:t>
            </a:r>
          </a:p>
          <a:p>
            <a:pPr lvl="2"/>
            <a:r>
              <a:rPr lang="en-US" sz="3800" dirty="0">
                <a:latin typeface="Calibri" panose="020F0502020204030204" pitchFamily="34" charset="0"/>
                <a:ea typeface="Calibri" panose="020F0502020204030204" pitchFamily="34" charset="0"/>
                <a:cs typeface="Calibri" panose="020F0502020204030204" pitchFamily="34" charset="0"/>
              </a:rPr>
              <a:t>Payment for enrollments for the following time points (based on the start time of the study drug administration start time):</a:t>
            </a:r>
          </a:p>
          <a:p>
            <a:pPr lvl="3"/>
            <a:r>
              <a:rPr lang="en-US" sz="3800" dirty="0">
                <a:latin typeface="Calibri" panose="020F0502020204030204" pitchFamily="34" charset="0"/>
                <a:ea typeface="Calibri" panose="020F0502020204030204" pitchFamily="34" charset="0"/>
                <a:cs typeface="Calibri" panose="020F0502020204030204" pitchFamily="34" charset="0"/>
              </a:rPr>
              <a:t>Thursday after 7pm through Sunday 07am </a:t>
            </a:r>
          </a:p>
          <a:p>
            <a:pPr lvl="1"/>
            <a:r>
              <a:rPr lang="en-US" sz="3800" dirty="0">
                <a:latin typeface="Calibri" panose="020F0502020204030204" pitchFamily="34" charset="0"/>
                <a:ea typeface="Calibri" panose="020F0502020204030204" pitchFamily="34" charset="0"/>
                <a:cs typeface="Calibri" panose="020F0502020204030204" pitchFamily="34" charset="0"/>
              </a:rPr>
              <a:t>All required and data entered CRFs though Hospital Discharge visits are submitted excluding F246 (regained capacity consent).</a:t>
            </a:r>
            <a:endParaRPr lang="en-US" dirty="0"/>
          </a:p>
        </p:txBody>
      </p:sp>
      <p:pic>
        <p:nvPicPr>
          <p:cNvPr id="4" name="Picture 3">
            <a:extLst>
              <a:ext uri="{FF2B5EF4-FFF2-40B4-BE49-F238E27FC236}">
                <a16:creationId xmlns:a16="http://schemas.microsoft.com/office/drawing/2014/main" id="{60056588-58B8-E1F4-5B5D-3CE54ADF5748}"/>
              </a:ext>
            </a:extLst>
          </p:cNvPr>
          <p:cNvPicPr>
            <a:picLocks noChangeAspect="1"/>
          </p:cNvPicPr>
          <p:nvPr/>
        </p:nvPicPr>
        <p:blipFill>
          <a:blip r:embed="rId2"/>
          <a:stretch>
            <a:fillRect/>
          </a:stretch>
        </p:blipFill>
        <p:spPr>
          <a:xfrm>
            <a:off x="10425012" y="156194"/>
            <a:ext cx="1341236" cy="1274174"/>
          </a:xfrm>
          <a:prstGeom prst="rect">
            <a:avLst/>
          </a:prstGeom>
        </p:spPr>
      </p:pic>
      <p:sp>
        <p:nvSpPr>
          <p:cNvPr id="5" name="Title 1">
            <a:extLst>
              <a:ext uri="{FF2B5EF4-FFF2-40B4-BE49-F238E27FC236}">
                <a16:creationId xmlns:a16="http://schemas.microsoft.com/office/drawing/2014/main" id="{CB2D02C1-F6B0-1BCD-612F-FB83E7F026DD}"/>
              </a:ext>
            </a:extLst>
          </p:cNvPr>
          <p:cNvSpPr txBox="1">
            <a:spLocks/>
          </p:cNvSpPr>
          <p:nvPr/>
        </p:nvSpPr>
        <p:spPr>
          <a:xfrm>
            <a:off x="425752" y="294538"/>
            <a:ext cx="10808204"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rgbClr val="FFFFFF"/>
                </a:solidFill>
              </a:rPr>
              <a:t> Other Payments</a:t>
            </a:r>
          </a:p>
        </p:txBody>
      </p:sp>
    </p:spTree>
    <p:extLst>
      <p:ext uri="{BB962C8B-B14F-4D97-AF65-F5344CB8AC3E}">
        <p14:creationId xmlns:p14="http://schemas.microsoft.com/office/powerpoint/2010/main" val="416470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6" name="Content Placeholder 5">
            <a:extLst>
              <a:ext uri="{FF2B5EF4-FFF2-40B4-BE49-F238E27FC236}">
                <a16:creationId xmlns:a16="http://schemas.microsoft.com/office/drawing/2014/main" id="{74518669-D3D6-7C08-3EE0-DD8D1C87F85D}"/>
              </a:ext>
            </a:extLst>
          </p:cNvPr>
          <p:cNvSpPr>
            <a:spLocks noGrp="1"/>
          </p:cNvSpPr>
          <p:nvPr>
            <p:ph sz="half" idx="1"/>
          </p:nvPr>
        </p:nvSpPr>
        <p:spPr>
          <a:xfrm>
            <a:off x="4142046" y="822036"/>
            <a:ext cx="7792863" cy="5596693"/>
          </a:xfrm>
        </p:spPr>
        <p:txBody>
          <a:bodyPr>
            <a:normAutofit/>
          </a:bodyPr>
          <a:lstStyle/>
          <a:p>
            <a:pPr marL="0" indent="0" algn="ctr">
              <a:buNone/>
            </a:pPr>
            <a:r>
              <a:rPr lang="en-US" sz="4000" dirty="0"/>
              <a:t>Questions?</a:t>
            </a:r>
          </a:p>
          <a:p>
            <a:pPr marL="0" indent="0" algn="ctr">
              <a:buNone/>
            </a:pPr>
            <a:endParaRPr lang="en-US" sz="3600" dirty="0"/>
          </a:p>
        </p:txBody>
      </p:sp>
      <p:sp>
        <p:nvSpPr>
          <p:cNvPr id="11" name="Title 5">
            <a:extLst>
              <a:ext uri="{FF2B5EF4-FFF2-40B4-BE49-F238E27FC236}">
                <a16:creationId xmlns:a16="http://schemas.microsoft.com/office/drawing/2014/main" id="{F8CE4F91-4D20-6B86-A895-87527C80F176}"/>
              </a:ext>
            </a:extLst>
          </p:cNvPr>
          <p:cNvSpPr txBox="1">
            <a:spLocks/>
          </p:cNvSpPr>
          <p:nvPr/>
        </p:nvSpPr>
        <p:spPr>
          <a:xfrm>
            <a:off x="844014" y="1714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p>
        </p:txBody>
      </p:sp>
      <p:sp>
        <p:nvSpPr>
          <p:cNvPr id="2" name="Title 5">
            <a:extLst>
              <a:ext uri="{FF2B5EF4-FFF2-40B4-BE49-F238E27FC236}">
                <a16:creationId xmlns:a16="http://schemas.microsoft.com/office/drawing/2014/main" id="{2CE3E8A5-11D1-F0A4-8A7A-CA226E0E5E8A}"/>
              </a:ext>
            </a:extLst>
          </p:cNvPr>
          <p:cNvSpPr txBox="1">
            <a:spLocks/>
          </p:cNvSpPr>
          <p:nvPr/>
        </p:nvSpPr>
        <p:spPr>
          <a:xfrm>
            <a:off x="996414" y="3238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p>
        </p:txBody>
      </p:sp>
      <p:pic>
        <p:nvPicPr>
          <p:cNvPr id="9" name="Picture 8" descr="A silhouette of a person with a question mark">
            <a:extLst>
              <a:ext uri="{FF2B5EF4-FFF2-40B4-BE49-F238E27FC236}">
                <a16:creationId xmlns:a16="http://schemas.microsoft.com/office/drawing/2014/main" id="{767490F1-1A52-C8AE-DCB1-4895BC45DF44}"/>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5449454" y="2365952"/>
            <a:ext cx="5449455" cy="3848678"/>
          </a:xfrm>
          <a:prstGeom prst="rect">
            <a:avLst/>
          </a:prstGeom>
        </p:spPr>
      </p:pic>
    </p:spTree>
    <p:extLst>
      <p:ext uri="{BB962C8B-B14F-4D97-AF65-F5344CB8AC3E}">
        <p14:creationId xmlns:p14="http://schemas.microsoft.com/office/powerpoint/2010/main" val="992187638"/>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6" name="Content Placeholder 5">
            <a:extLst>
              <a:ext uri="{FF2B5EF4-FFF2-40B4-BE49-F238E27FC236}">
                <a16:creationId xmlns:a16="http://schemas.microsoft.com/office/drawing/2014/main" id="{74518669-D3D6-7C08-3EE0-DD8D1C87F85D}"/>
              </a:ext>
            </a:extLst>
          </p:cNvPr>
          <p:cNvSpPr>
            <a:spLocks noGrp="1"/>
          </p:cNvSpPr>
          <p:nvPr>
            <p:ph sz="half" idx="1"/>
          </p:nvPr>
        </p:nvSpPr>
        <p:spPr>
          <a:xfrm>
            <a:off x="4142046" y="1665171"/>
            <a:ext cx="7792863" cy="3878981"/>
          </a:xfrm>
        </p:spPr>
        <p:txBody>
          <a:bodyPr>
            <a:normAutofit/>
          </a:bodyPr>
          <a:lstStyle/>
          <a:p>
            <a:pPr>
              <a:buFont typeface="Wingdings" panose="05000000000000000000" pitchFamily="2" charset="2"/>
              <a:buChar char="q"/>
            </a:pPr>
            <a:r>
              <a:rPr lang="en-US" sz="3600" dirty="0"/>
              <a:t> I/E Criteria</a:t>
            </a:r>
          </a:p>
          <a:p>
            <a:pPr>
              <a:buFont typeface="Wingdings" panose="05000000000000000000" pitchFamily="2" charset="2"/>
              <a:buChar char="q"/>
            </a:pPr>
            <a:r>
              <a:rPr lang="en-US" sz="3600" dirty="0"/>
              <a:t> Screen Failures</a:t>
            </a:r>
          </a:p>
          <a:p>
            <a:pPr>
              <a:buFont typeface="Wingdings" panose="05000000000000000000" pitchFamily="2" charset="2"/>
              <a:buChar char="q"/>
            </a:pPr>
            <a:r>
              <a:rPr lang="en-US" sz="3600" dirty="0"/>
              <a:t> The Consent Process</a:t>
            </a:r>
          </a:p>
          <a:p>
            <a:pPr lvl="1">
              <a:buFont typeface="Wingdings" panose="05000000000000000000" pitchFamily="2" charset="2"/>
              <a:buChar char="q"/>
            </a:pPr>
            <a:r>
              <a:rPr lang="en-US" sz="3200" dirty="0"/>
              <a:t> Subject Consent</a:t>
            </a:r>
          </a:p>
          <a:p>
            <a:pPr lvl="1">
              <a:buFont typeface="Wingdings" panose="05000000000000000000" pitchFamily="2" charset="2"/>
              <a:buChar char="q"/>
            </a:pPr>
            <a:r>
              <a:rPr lang="en-US" sz="3200" dirty="0"/>
              <a:t> eConsent</a:t>
            </a:r>
          </a:p>
          <a:p>
            <a:pPr lvl="1">
              <a:buFont typeface="Wingdings" panose="05000000000000000000" pitchFamily="2" charset="2"/>
              <a:buChar char="q"/>
            </a:pPr>
            <a:r>
              <a:rPr lang="en-US" sz="3200" dirty="0"/>
              <a:t>Using an LAR</a:t>
            </a:r>
          </a:p>
          <a:p>
            <a:pPr marL="457200" lvl="1" indent="0">
              <a:buNone/>
            </a:pPr>
            <a:endParaRPr lang="en-US" sz="3200" dirty="0"/>
          </a:p>
          <a:p>
            <a:pPr marL="0" indent="0">
              <a:buNone/>
            </a:pPr>
            <a:endParaRPr lang="en-US" sz="3600" dirty="0"/>
          </a:p>
          <a:p>
            <a:pPr>
              <a:buFont typeface="Wingdings" panose="05000000000000000000" pitchFamily="2" charset="2"/>
              <a:buChar char="q"/>
            </a:pPr>
            <a:endParaRPr lang="en-US" sz="3600" dirty="0"/>
          </a:p>
        </p:txBody>
      </p:sp>
      <p:sp>
        <p:nvSpPr>
          <p:cNvPr id="11" name="Title 5">
            <a:extLst>
              <a:ext uri="{FF2B5EF4-FFF2-40B4-BE49-F238E27FC236}">
                <a16:creationId xmlns:a16="http://schemas.microsoft.com/office/drawing/2014/main" id="{F8CE4F91-4D20-6B86-A895-87527C80F176}"/>
              </a:ext>
            </a:extLst>
          </p:cNvPr>
          <p:cNvSpPr txBox="1">
            <a:spLocks/>
          </p:cNvSpPr>
          <p:nvPr/>
        </p:nvSpPr>
        <p:spPr>
          <a:xfrm>
            <a:off x="844014" y="171423"/>
            <a:ext cx="10918057"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Screening &amp; Consent</a:t>
            </a:r>
          </a:p>
        </p:txBody>
      </p:sp>
    </p:spTree>
    <p:extLst>
      <p:ext uri="{BB962C8B-B14F-4D97-AF65-F5344CB8AC3E}">
        <p14:creationId xmlns:p14="http://schemas.microsoft.com/office/powerpoint/2010/main" val="3707849346"/>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5" name="Content Placeholder 4">
            <a:extLst>
              <a:ext uri="{FF2B5EF4-FFF2-40B4-BE49-F238E27FC236}">
                <a16:creationId xmlns:a16="http://schemas.microsoft.com/office/drawing/2014/main" id="{21B0D8BA-F3AD-5221-C813-0127B1739F25}"/>
              </a:ext>
            </a:extLst>
          </p:cNvPr>
          <p:cNvSpPr>
            <a:spLocks noGrp="1"/>
          </p:cNvSpPr>
          <p:nvPr>
            <p:ph sz="half" idx="2"/>
          </p:nvPr>
        </p:nvSpPr>
        <p:spPr>
          <a:xfrm>
            <a:off x="4266262" y="1183908"/>
            <a:ext cx="7668648" cy="5674092"/>
          </a:xfrm>
        </p:spPr>
        <p:txBody>
          <a:bodyPr>
            <a:normAutofit fontScale="85000" lnSpcReduction="20000"/>
          </a:bodyPr>
          <a:lstStyle/>
          <a:p>
            <a:pPr marL="457200" indent="-457200">
              <a:buFont typeface="+mj-lt"/>
              <a:buAutoNum type="arabicParenR"/>
            </a:pPr>
            <a:r>
              <a:rPr lang="en-US" sz="2200" u="sng" dirty="0"/>
              <a:t>&gt;</a:t>
            </a:r>
            <a:r>
              <a:rPr lang="en-US" sz="2200" dirty="0"/>
              <a:t>18 years of age</a:t>
            </a:r>
          </a:p>
          <a:p>
            <a:pPr marL="457200" indent="-457200">
              <a:buFont typeface="+mj-lt"/>
              <a:buAutoNum type="arabicParenR"/>
            </a:pPr>
            <a:r>
              <a:rPr lang="en-US" sz="2200" dirty="0"/>
              <a:t>Suspected anterior circulation acute ischemic stroke</a:t>
            </a:r>
          </a:p>
          <a:p>
            <a:pPr marL="457200" indent="-457200">
              <a:buFont typeface="+mj-lt"/>
              <a:buAutoNum type="arabicParenR"/>
            </a:pPr>
            <a:r>
              <a:rPr lang="en-US" sz="2200" dirty="0"/>
              <a:t>NIHSS </a:t>
            </a:r>
            <a:r>
              <a:rPr lang="en-US" sz="2200" u="sng" dirty="0"/>
              <a:t>&gt;4</a:t>
            </a:r>
            <a:r>
              <a:rPr lang="en-US" sz="2200" dirty="0"/>
              <a:t> prior to randomization</a:t>
            </a:r>
          </a:p>
          <a:p>
            <a:pPr marL="0" indent="0">
              <a:buNone/>
            </a:pPr>
            <a:r>
              <a:rPr lang="en-US" sz="2200" dirty="0"/>
              <a:t>        </a:t>
            </a:r>
            <a:r>
              <a:rPr lang="en-US" sz="1600" dirty="0"/>
              <a:t>1)    The participant must have a clearly disabling deficit if NIHSS is 4-5.</a:t>
            </a:r>
          </a:p>
          <a:p>
            <a:pPr marL="0" indent="0">
              <a:buNone/>
            </a:pPr>
            <a:r>
              <a:rPr lang="en-US" sz="2200" dirty="0"/>
              <a:t>4)    Baseline neuroimaging consisting of </a:t>
            </a:r>
            <a:r>
              <a:rPr lang="en-US" sz="2200" u="sng" dirty="0"/>
              <a:t>all</a:t>
            </a:r>
            <a:r>
              <a:rPr lang="en-US" sz="2200" dirty="0"/>
              <a:t> of the following:</a:t>
            </a:r>
          </a:p>
          <a:p>
            <a:pPr marL="800100" lvl="1" indent="-342900">
              <a:buFont typeface="+mj-lt"/>
              <a:buAutoNum type="arabicParenR"/>
            </a:pPr>
            <a:r>
              <a:rPr lang="en-US" sz="1600" dirty="0"/>
              <a:t>ASPECTS score of </a:t>
            </a:r>
            <a:r>
              <a:rPr lang="en-US" sz="1600" u="sng" dirty="0"/>
              <a:t>&gt;</a:t>
            </a:r>
            <a:r>
              <a:rPr lang="en-US" sz="1600" dirty="0"/>
              <a:t>6 on CT or </a:t>
            </a:r>
            <a:r>
              <a:rPr lang="en-US" sz="1600" u="sng" dirty="0"/>
              <a:t>&gt;</a:t>
            </a:r>
            <a:r>
              <a:rPr lang="en-US" sz="1600" dirty="0"/>
              <a:t>7 on MRI</a:t>
            </a:r>
          </a:p>
          <a:p>
            <a:pPr marL="800100" lvl="1" indent="-342900">
              <a:buFont typeface="+mj-lt"/>
              <a:buAutoNum type="arabicParenR"/>
            </a:pPr>
            <a:r>
              <a:rPr lang="en-US" sz="1600" dirty="0"/>
              <a:t>Favorable perfusion imaging on CTP / MR-perfusion weighted imaging (PWI) consisting of the following</a:t>
            </a:r>
          </a:p>
          <a:p>
            <a:pPr marL="1257300" lvl="2" indent="-342900">
              <a:buFont typeface="+mj-lt"/>
              <a:buAutoNum type="arabicParenR"/>
            </a:pPr>
            <a:r>
              <a:rPr lang="en-US" sz="1500" dirty="0"/>
              <a:t>Mismatch ration of penumbra : core &gt;1.2</a:t>
            </a:r>
          </a:p>
          <a:p>
            <a:pPr marL="1257300" lvl="2" indent="-342900">
              <a:buFont typeface="+mj-lt"/>
              <a:buAutoNum type="arabicParenR"/>
            </a:pPr>
            <a:r>
              <a:rPr lang="en-US" sz="1500" dirty="0"/>
              <a:t>Mismatch volume &gt;10 cc</a:t>
            </a:r>
          </a:p>
          <a:p>
            <a:pPr marL="1257300" lvl="2" indent="-342900">
              <a:buFont typeface="+mj-lt"/>
              <a:buAutoNum type="arabicParenR"/>
            </a:pPr>
            <a:r>
              <a:rPr lang="en-US" sz="1500" dirty="0"/>
              <a:t>Core &lt;70 cc</a:t>
            </a:r>
          </a:p>
          <a:p>
            <a:pPr marL="1257300" lvl="2" indent="-342900">
              <a:buFont typeface="+mj-lt"/>
              <a:buAutoNum type="arabicParenR"/>
            </a:pPr>
            <a:r>
              <a:rPr lang="en-US" sz="1500" dirty="0"/>
              <a:t>If </a:t>
            </a:r>
            <a:r>
              <a:rPr lang="en-US" sz="1600" dirty="0"/>
              <a:t>CT hypodensity is present, then in the investigator’s visual assessment, the total acute </a:t>
            </a:r>
            <a:r>
              <a:rPr lang="en-US" sz="1500" dirty="0"/>
              <a:t>infarct volume combined area of (a) the CT hypodensity and (b) the perfusion-based core volume (CBF&lt;30%) should be smaller than perfusion-based volume (area of Tmax&gt;6s minus CBF&lt;30%).</a:t>
            </a:r>
          </a:p>
          <a:p>
            <a:pPr marL="0" indent="0">
              <a:buNone/>
            </a:pPr>
            <a:r>
              <a:rPr lang="en-US" sz="2200" dirty="0"/>
              <a:t>5)   Able to receive assigned study drug within 4.5 to 24 hours of stroke onset or last know well</a:t>
            </a:r>
          </a:p>
          <a:p>
            <a:pPr marL="457200" indent="-457200">
              <a:buAutoNum type="arabicParenR" startAt="6"/>
            </a:pPr>
            <a:r>
              <a:rPr lang="en-US" sz="2200" dirty="0"/>
              <a:t>Able to receive assigned study drug within 120 minutes of qualifying perfusion imaging (administration is encouraged within 90 minutes but up to 120 minutes is allowed.  After 120 minutes, another perfusion image is needed to ensure that inclusion criteria are met.)</a:t>
            </a:r>
          </a:p>
          <a:p>
            <a:pPr marL="1257300" lvl="2" indent="-342900">
              <a:buFont typeface="+mj-lt"/>
              <a:buAutoNum type="arabicParenR"/>
            </a:pPr>
            <a:r>
              <a:rPr lang="en-US" sz="1500" dirty="0"/>
              <a:t>Call the hotline if you need an extension beyond 120 minutes.</a:t>
            </a:r>
          </a:p>
          <a:p>
            <a:pPr marL="0" indent="0">
              <a:buNone/>
            </a:pPr>
            <a:r>
              <a:rPr lang="en-US" sz="2200" dirty="0"/>
              <a:t>7)   Informed consent for study participation obtained from participant or their LAR</a:t>
            </a:r>
          </a:p>
          <a:p>
            <a:endParaRPr lang="en-US" sz="1200" dirty="0"/>
          </a:p>
        </p:txBody>
      </p:sp>
      <p:sp>
        <p:nvSpPr>
          <p:cNvPr id="6" name="Title 5">
            <a:extLst>
              <a:ext uri="{FF2B5EF4-FFF2-40B4-BE49-F238E27FC236}">
                <a16:creationId xmlns:a16="http://schemas.microsoft.com/office/drawing/2014/main" id="{C7D1E5CA-D304-35F3-4581-44C16B8B585D}"/>
              </a:ext>
            </a:extLst>
          </p:cNvPr>
          <p:cNvSpPr>
            <a:spLocks noGrp="1"/>
          </p:cNvSpPr>
          <p:nvPr>
            <p:ph type="title"/>
          </p:nvPr>
        </p:nvSpPr>
        <p:spPr>
          <a:xfrm>
            <a:off x="861598" y="211755"/>
            <a:ext cx="10515600" cy="1059414"/>
          </a:xfrm>
        </p:spPr>
        <p:txBody>
          <a:bodyPr/>
          <a:lstStyle/>
          <a:p>
            <a:r>
              <a:rPr lang="en-US" dirty="0"/>
              <a:t>			        Screening Criteria - Inclusion</a:t>
            </a:r>
          </a:p>
        </p:txBody>
      </p:sp>
    </p:spTree>
    <p:extLst>
      <p:ext uri="{BB962C8B-B14F-4D97-AF65-F5344CB8AC3E}">
        <p14:creationId xmlns:p14="http://schemas.microsoft.com/office/powerpoint/2010/main" val="545367270"/>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6" name="Content Placeholder 5">
            <a:extLst>
              <a:ext uri="{FF2B5EF4-FFF2-40B4-BE49-F238E27FC236}">
                <a16:creationId xmlns:a16="http://schemas.microsoft.com/office/drawing/2014/main" id="{74518669-D3D6-7C08-3EE0-DD8D1C87F85D}"/>
              </a:ext>
            </a:extLst>
          </p:cNvPr>
          <p:cNvSpPr>
            <a:spLocks noGrp="1"/>
          </p:cNvSpPr>
          <p:nvPr>
            <p:ph sz="half" idx="1"/>
          </p:nvPr>
        </p:nvSpPr>
        <p:spPr>
          <a:xfrm>
            <a:off x="4142046" y="1020278"/>
            <a:ext cx="7792863" cy="5666299"/>
          </a:xfrm>
        </p:spPr>
        <p:txBody>
          <a:bodyPr>
            <a:normAutofit fontScale="55000" lnSpcReduction="20000"/>
          </a:bodyPr>
          <a:lstStyle/>
          <a:p>
            <a:pPr marL="514350" indent="-514350">
              <a:buFont typeface="+mj-lt"/>
              <a:buAutoNum type="arabicParenR"/>
            </a:pPr>
            <a:r>
              <a:rPr lang="en-US" sz="2900" dirty="0"/>
              <a:t>Received endovascular treatment with clot engagement. </a:t>
            </a:r>
          </a:p>
          <a:p>
            <a:pPr marL="0" indent="0">
              <a:buNone/>
            </a:pPr>
            <a:r>
              <a:rPr lang="en-US" sz="2900" dirty="0"/>
              <a:t>          </a:t>
            </a:r>
            <a:r>
              <a:rPr lang="en-US" sz="2500" dirty="0"/>
              <a:t>a)  Patients who undergo groin puncture but clot engagement is not attempted due to 	spontaneous distal migration are permitted to be 	enrolled in the trial if all other eligibility 	criteria are met.   </a:t>
            </a:r>
          </a:p>
          <a:p>
            <a:pPr marL="0" indent="0">
              <a:buNone/>
            </a:pPr>
            <a:r>
              <a:rPr lang="en-US" sz="2500" dirty="0"/>
              <a:t>            b)  Patients who undergo groin puncture but clot is not engaged due to reasons other than 	spontaneous distal migration are NOT permitted.               </a:t>
            </a:r>
          </a:p>
          <a:p>
            <a:pPr marL="514350" indent="-514350">
              <a:buAutoNum type="arabicParenR" startAt="2"/>
            </a:pPr>
            <a:r>
              <a:rPr lang="en-US" sz="2900" dirty="0"/>
              <a:t>Received or plan to receive IV thrombolysis</a:t>
            </a:r>
          </a:p>
          <a:p>
            <a:pPr marL="514350" indent="-514350">
              <a:buAutoNum type="arabicParenR" startAt="2"/>
            </a:pPr>
            <a:r>
              <a:rPr lang="en-US" sz="2900" dirty="0"/>
              <a:t>Pre-stroke mRS &gt;2</a:t>
            </a:r>
          </a:p>
          <a:p>
            <a:pPr marL="514350" indent="-514350">
              <a:buAutoNum type="arabicParenR" startAt="2"/>
            </a:pPr>
            <a:r>
              <a:rPr lang="en-US" sz="2900" dirty="0"/>
              <a:t>Previous treatment with TS23 or known allergy to antibody therapy</a:t>
            </a:r>
          </a:p>
          <a:p>
            <a:pPr marL="514350" indent="-514350">
              <a:buAutoNum type="arabicParenR" startAt="2"/>
            </a:pPr>
            <a:r>
              <a:rPr lang="en-US" sz="2900" dirty="0"/>
              <a:t>Known pregnancy, breastfeeding or plan to breastfeed within 3 months or have a positive urine or serum pregnancy test.</a:t>
            </a:r>
          </a:p>
          <a:p>
            <a:pPr marL="514350" indent="-514350">
              <a:buAutoNum type="arabicParenR" startAt="2"/>
            </a:pPr>
            <a:r>
              <a:rPr lang="en-US" sz="2900" dirty="0"/>
              <a:t>Known previous stroke in the past 90 days.</a:t>
            </a:r>
          </a:p>
          <a:p>
            <a:pPr marL="514350" indent="-514350">
              <a:buAutoNum type="arabicParenR" startAt="2"/>
            </a:pPr>
            <a:r>
              <a:rPr lang="en-US" sz="2900" dirty="0"/>
              <a:t>Known previous ICH, intracranial neoplasm, subarachnoid hemorrhage or AV malformation.</a:t>
            </a:r>
          </a:p>
          <a:p>
            <a:pPr marL="514350" indent="-514350">
              <a:buAutoNum type="arabicParenR" startAt="2"/>
            </a:pPr>
            <a:r>
              <a:rPr lang="en-US" sz="2900" dirty="0"/>
              <a:t>Know active diagnosis of intracranial neoplasm</a:t>
            </a:r>
          </a:p>
          <a:p>
            <a:pPr marL="514350" indent="-514350">
              <a:buAutoNum type="arabicParenR" startAt="2"/>
            </a:pPr>
            <a:r>
              <a:rPr lang="en-US" sz="2900" dirty="0"/>
              <a:t>Clinical presentation suggestive of a subarachnoid hemorrhage, even if initial CT scan was normal.</a:t>
            </a:r>
          </a:p>
          <a:p>
            <a:pPr marL="514350" indent="-514350">
              <a:buAutoNum type="arabicParenR" startAt="2"/>
            </a:pPr>
            <a:r>
              <a:rPr lang="en-US" sz="2900" dirty="0"/>
              <a:t>Surgery or biopsy of parenchymal organ in the past 30 days</a:t>
            </a:r>
          </a:p>
          <a:p>
            <a:pPr marL="514350" indent="-514350">
              <a:buAutoNum type="arabicParenR" startAt="2"/>
            </a:pPr>
            <a:r>
              <a:rPr lang="en-US" sz="2900" dirty="0"/>
              <a:t>Known trauma with internal injuries or persistent ulcerative wounds in the past 30 days.</a:t>
            </a:r>
          </a:p>
          <a:p>
            <a:pPr marL="514350" indent="-514350">
              <a:buAutoNum type="arabicParenR" startAt="2"/>
            </a:pPr>
            <a:r>
              <a:rPr lang="en-US" sz="2900" dirty="0"/>
              <a:t>Severe head trauma in the past 90 days.</a:t>
            </a:r>
          </a:p>
          <a:p>
            <a:endParaRPr lang="en-US" dirty="0"/>
          </a:p>
        </p:txBody>
      </p:sp>
      <p:sp>
        <p:nvSpPr>
          <p:cNvPr id="11" name="Title 5">
            <a:extLst>
              <a:ext uri="{FF2B5EF4-FFF2-40B4-BE49-F238E27FC236}">
                <a16:creationId xmlns:a16="http://schemas.microsoft.com/office/drawing/2014/main" id="{F8CE4F91-4D20-6B86-A895-87527C80F176}"/>
              </a:ext>
            </a:extLst>
          </p:cNvPr>
          <p:cNvSpPr txBox="1">
            <a:spLocks/>
          </p:cNvSpPr>
          <p:nvPr/>
        </p:nvSpPr>
        <p:spPr>
          <a:xfrm>
            <a:off x="844015" y="171423"/>
            <a:ext cx="10515600"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Screening Criteria - Exclusion</a:t>
            </a:r>
          </a:p>
        </p:txBody>
      </p:sp>
    </p:spTree>
    <p:extLst>
      <p:ext uri="{BB962C8B-B14F-4D97-AF65-F5344CB8AC3E}">
        <p14:creationId xmlns:p14="http://schemas.microsoft.com/office/powerpoint/2010/main" val="725399210"/>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30A062-E78C-47AF-7CA8-D2CA0A9BDFFC}"/>
              </a:ext>
            </a:extLst>
          </p:cNvPr>
          <p:cNvPicPr>
            <a:picLocks noChangeAspect="1"/>
          </p:cNvPicPr>
          <p:nvPr/>
        </p:nvPicPr>
        <p:blipFill>
          <a:blip r:embed="rId2"/>
          <a:stretch>
            <a:fillRect/>
          </a:stretch>
        </p:blipFill>
        <p:spPr>
          <a:xfrm>
            <a:off x="257090" y="701130"/>
            <a:ext cx="3433876" cy="2239944"/>
          </a:xfrm>
          <a:prstGeom prst="rect">
            <a:avLst/>
          </a:prstGeom>
        </p:spPr>
      </p:pic>
      <p:sp>
        <p:nvSpPr>
          <p:cNvPr id="6" name="Content Placeholder 5">
            <a:extLst>
              <a:ext uri="{FF2B5EF4-FFF2-40B4-BE49-F238E27FC236}">
                <a16:creationId xmlns:a16="http://schemas.microsoft.com/office/drawing/2014/main" id="{74518669-D3D6-7C08-3EE0-DD8D1C87F85D}"/>
              </a:ext>
            </a:extLst>
          </p:cNvPr>
          <p:cNvSpPr>
            <a:spLocks noGrp="1"/>
          </p:cNvSpPr>
          <p:nvPr>
            <p:ph sz="half" idx="1"/>
          </p:nvPr>
        </p:nvSpPr>
        <p:spPr>
          <a:xfrm>
            <a:off x="4142046" y="1020278"/>
            <a:ext cx="7792863" cy="5666299"/>
          </a:xfrm>
        </p:spPr>
        <p:txBody>
          <a:bodyPr>
            <a:normAutofit fontScale="55000" lnSpcReduction="20000"/>
          </a:bodyPr>
          <a:lstStyle/>
          <a:p>
            <a:pPr marL="514350" indent="-514350">
              <a:buAutoNum type="arabicParenR" startAt="13"/>
            </a:pPr>
            <a:r>
              <a:rPr lang="en-US" dirty="0"/>
              <a:t>Persistent SBP &gt;180mmHg or DBP &gt;105mmHg despite best medical  management.</a:t>
            </a:r>
          </a:p>
          <a:p>
            <a:pPr marL="514350" indent="-514350">
              <a:buAutoNum type="arabicParenR" startAt="13"/>
            </a:pPr>
            <a:r>
              <a:rPr lang="en-US" dirty="0"/>
              <a:t>Serious systemic hemorrhage in the past 30 days.</a:t>
            </a:r>
          </a:p>
          <a:p>
            <a:pPr marL="514350" indent="-514350">
              <a:buAutoNum type="arabicParenR" startAt="13"/>
            </a:pPr>
            <a:r>
              <a:rPr lang="en-US" dirty="0"/>
              <a:t>Known hereditary or acquired hemorrhagic diathesis, coagulation factor deficiency, or oral anticoagulant therapy with INR &gt;1.7</a:t>
            </a:r>
          </a:p>
          <a:p>
            <a:pPr marL="514350" indent="-514350">
              <a:buAutoNum type="arabicParenR" startAt="13"/>
            </a:pPr>
            <a:r>
              <a:rPr lang="en-US" dirty="0"/>
              <a:t>Platelets &lt;100,000/mm</a:t>
            </a:r>
            <a:r>
              <a:rPr lang="en-US" baseline="30000" dirty="0"/>
              <a:t>3</a:t>
            </a:r>
            <a:endParaRPr lang="en-US" dirty="0"/>
          </a:p>
          <a:p>
            <a:pPr marL="514350" indent="-514350">
              <a:buAutoNum type="arabicParenR" startAt="13"/>
            </a:pPr>
            <a:r>
              <a:rPr lang="en-US" dirty="0"/>
              <a:t>Hematocrit &lt;25%</a:t>
            </a:r>
          </a:p>
          <a:p>
            <a:pPr marL="514350" indent="-514350">
              <a:buAutoNum type="arabicParenR" startAt="13"/>
            </a:pPr>
            <a:r>
              <a:rPr lang="en-US" dirty="0"/>
              <a:t>Elevated aPTT above laboratory upper limit of normal.</a:t>
            </a:r>
          </a:p>
          <a:p>
            <a:pPr marL="514350" indent="-514350">
              <a:buAutoNum type="arabicParenR" startAt="13"/>
            </a:pPr>
            <a:r>
              <a:rPr lang="en-US" dirty="0"/>
              <a:t>Creatinine &gt;4mg/dl or patients receiving renal dialysis, regardless of creatinine</a:t>
            </a:r>
          </a:p>
          <a:p>
            <a:pPr marL="514350" indent="-514350">
              <a:buAutoNum type="arabicParenR" startAt="13"/>
            </a:pPr>
            <a:r>
              <a:rPr lang="en-US" dirty="0"/>
              <a:t>Received the following within the previous 24 hours.</a:t>
            </a:r>
          </a:p>
          <a:p>
            <a:pPr marL="0" indent="0">
              <a:buNone/>
            </a:pPr>
            <a:r>
              <a:rPr lang="en-US" dirty="0"/>
              <a:t>            </a:t>
            </a:r>
            <a:r>
              <a:rPr lang="en-US" sz="2500" dirty="0"/>
              <a:t>a)  If patient received unfractionated heparin within the last 24 hours, the patient must 	have an aPTT within normal range prior to enrollment.</a:t>
            </a:r>
          </a:p>
          <a:p>
            <a:pPr marL="0" indent="0">
              <a:buNone/>
            </a:pPr>
            <a:r>
              <a:rPr lang="en-US" sz="2500" dirty="0"/>
              <a:t>            b)  Low molecular weight heparins such as Dalteparin, enoxaparin, tinzaparin in full dose 	within the previous 24 hours.</a:t>
            </a:r>
          </a:p>
          <a:p>
            <a:pPr marL="514350" indent="-514350">
              <a:buAutoNum type="arabicParenR" startAt="21"/>
            </a:pPr>
            <a:r>
              <a:rPr lang="en-US" dirty="0"/>
              <a:t>Received Factor Xa inhibitors within the past 48 hours</a:t>
            </a:r>
          </a:p>
          <a:p>
            <a:pPr marL="514350" indent="-514350">
              <a:buAutoNum type="arabicParenR" startAt="21"/>
            </a:pPr>
            <a:r>
              <a:rPr lang="en-US" dirty="0"/>
              <a:t>Received direct thrombin inhibitors within 48 hours.</a:t>
            </a:r>
          </a:p>
          <a:p>
            <a:pPr marL="514350" indent="-514350">
              <a:buAutoNum type="arabicParenR" startAt="21"/>
            </a:pPr>
            <a:r>
              <a:rPr lang="en-US" dirty="0"/>
              <a:t>Received glycoprotein IIb/IIIa inhibitors within past 14 days.</a:t>
            </a:r>
          </a:p>
          <a:p>
            <a:pPr marL="514350" indent="-514350">
              <a:buAutoNum type="arabicParenR" startAt="21"/>
            </a:pPr>
            <a:r>
              <a:rPr lang="en-US" dirty="0"/>
              <a:t>Known pre-existing neurological or psychiatric disease which would confound the neurological/functional evaluations.</a:t>
            </a:r>
          </a:p>
          <a:p>
            <a:pPr marL="514350" indent="-514350">
              <a:buAutoNum type="arabicParenR" startAt="21"/>
            </a:pPr>
            <a:r>
              <a:rPr lang="en-US" dirty="0"/>
              <a:t>Current participation in another research drug treatment protocol (i.e., participants could not start another experimental agent until after 90 days).</a:t>
            </a:r>
          </a:p>
          <a:p>
            <a:pPr marL="514350" indent="-514350">
              <a:buAutoNum type="arabicParenR" startAt="21"/>
            </a:pPr>
            <a:r>
              <a:rPr lang="en-US" dirty="0"/>
              <a:t>Concurrent acute MI, PE, DVT, or other thrombotic event that requires anticoagulation or anti-platelet treatment.</a:t>
            </a:r>
          </a:p>
          <a:p>
            <a:pPr marL="514350" indent="-514350">
              <a:buAutoNum type="arabicParenR" startAt="13"/>
            </a:pPr>
            <a:endParaRPr lang="en-US" dirty="0"/>
          </a:p>
        </p:txBody>
      </p:sp>
      <p:sp>
        <p:nvSpPr>
          <p:cNvPr id="11" name="Title 5">
            <a:extLst>
              <a:ext uri="{FF2B5EF4-FFF2-40B4-BE49-F238E27FC236}">
                <a16:creationId xmlns:a16="http://schemas.microsoft.com/office/drawing/2014/main" id="{F8CE4F91-4D20-6B86-A895-87527C80F176}"/>
              </a:ext>
            </a:extLst>
          </p:cNvPr>
          <p:cNvSpPr txBox="1">
            <a:spLocks/>
          </p:cNvSpPr>
          <p:nvPr/>
        </p:nvSpPr>
        <p:spPr>
          <a:xfrm>
            <a:off x="844015" y="171423"/>
            <a:ext cx="10515600" cy="10594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Screening Criteria - Exclusion</a:t>
            </a:r>
          </a:p>
        </p:txBody>
      </p:sp>
    </p:spTree>
    <p:extLst>
      <p:ext uri="{BB962C8B-B14F-4D97-AF65-F5344CB8AC3E}">
        <p14:creationId xmlns:p14="http://schemas.microsoft.com/office/powerpoint/2010/main" val="3444800948"/>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16271</TotalTime>
  <Words>5395</Words>
  <Application>Microsoft Office PowerPoint</Application>
  <PresentationFormat>Widescreen</PresentationFormat>
  <Paragraphs>619</Paragraphs>
  <Slides>53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53</vt:i4>
      </vt:variant>
    </vt:vector>
  </HeadingPairs>
  <TitlesOfParts>
    <vt:vector size="58" baseType="lpstr">
      <vt:lpstr>Arial</vt:lpstr>
      <vt:lpstr>Calibri</vt:lpstr>
      <vt:lpstr>Calibri Light</vt:lpstr>
      <vt:lpstr>Wingdings</vt:lpstr>
      <vt:lpstr>Office Theme</vt:lpstr>
      <vt:lpstr>Strategy for Improving Stroke Treatment Response </vt:lpstr>
      <vt:lpstr>PowerPoint Presentation</vt:lpstr>
      <vt:lpstr>Contacts</vt:lpstr>
      <vt:lpstr>Learning Goals</vt:lpstr>
      <vt:lpstr>Process For Release to Enroll</vt:lpstr>
      <vt:lpstr>PowerPoint Presentation</vt:lpstr>
      <vt:lpstr>           Screening Criteria - Inclusion</vt:lpstr>
      <vt:lpstr>PowerPoint Presentation</vt:lpstr>
      <vt:lpstr>PowerPoint Presentation</vt:lpstr>
      <vt:lpstr>Screen Failures</vt:lpstr>
      <vt:lpstr>The Consenting Process</vt:lpstr>
      <vt:lpstr>The Consenting Process - eConsent</vt:lpstr>
      <vt:lpstr>The Consenting Process - LAR</vt:lpstr>
      <vt:lpstr>PowerPoint Presentation</vt:lpstr>
      <vt:lpstr>Receipt of Study Drug</vt:lpstr>
      <vt:lpstr>Randomization</vt:lpstr>
      <vt:lpstr>Study Drug Administration</vt:lpstr>
      <vt:lpstr>Post-Administration &amp; Documentation </vt:lpstr>
      <vt:lpstr>PowerPoint Presentation</vt:lpstr>
      <vt:lpstr>Lab Collection &amp; Shipping Kits </vt:lpstr>
      <vt:lpstr>Sample Processing</vt:lpstr>
      <vt:lpstr>Freezing</vt:lpstr>
      <vt:lpstr>Shipping</vt:lpstr>
      <vt:lpstr>PowerPoint Presentation</vt:lpstr>
      <vt:lpstr>Data Collection Guidelines </vt:lpstr>
      <vt:lpstr>Document Parameter Guidelines </vt:lpstr>
      <vt:lpstr>WebDCU™ User Manual </vt:lpstr>
      <vt:lpstr>Training </vt:lpstr>
      <vt:lpstr>Training continued…</vt:lpstr>
      <vt:lpstr>PowerPoint Presentation</vt:lpstr>
      <vt:lpstr>In-Hospital Visit</vt:lpstr>
      <vt:lpstr>In-Hospital Visit</vt:lpstr>
      <vt:lpstr>Day 30 Visit (+/- 5 days)</vt:lpstr>
      <vt:lpstr>Day 90 Visit (+/- 7 days)</vt:lpstr>
      <vt:lpstr>PowerPoint Presentation</vt:lpstr>
      <vt:lpstr>Assessing for Adverse &amp; Serious Adverse Events</vt:lpstr>
      <vt:lpstr>Reporting AEs/SAEs</vt:lpstr>
      <vt:lpstr>Unanticipated Events/Protocol Deviations</vt:lpstr>
      <vt:lpstr>PowerPoint Presentation</vt:lpstr>
      <vt:lpstr>Toolbox Resources – Manuals &amp; Protocols</vt:lpstr>
      <vt:lpstr>Toolbox Resources – Instruction Documents</vt:lpstr>
      <vt:lpstr>Toolbox Resources Regulatory  &amp; Pharmacy Documents</vt:lpstr>
      <vt:lpstr>Toolbox Resources – Tools for Sites &amp; Subjects</vt:lpstr>
      <vt:lpstr>PowerPoint Presentation</vt:lpstr>
      <vt:lpstr> Start-Up Payment - $3750</vt:lpstr>
      <vt:lpstr> Per Subject Payment Schedule</vt:lpstr>
      <vt:lpstr> </vt:lpstr>
      <vt:lpstr>  </vt:lpstr>
      <vt:lpstr> </vt:lpstr>
      <vt:lpstr>90-Day Visit - $1,000 in-person/$437.00 if remote</vt:lpstr>
      <vt:lpstr> </vt:lpstr>
      <vt:lpstr> </vt:lpstr>
      <vt:lpstr>PowerPoint Presentation</vt:lpstr>
    </vt:vector>
  </TitlesOfParts>
  <Company>University of Cincinnati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Strategy for Improving Stroke Treatment Response</dc:title>
  <dc:creator>Bailey, Sarah (baile2sh)</dc:creator>
  <cp:lastModifiedBy>Aragon Garcia, Rebeca (aragonra)</cp:lastModifiedBy>
  <cp:revision>73</cp:revision>
  <dcterms:created xsi:type="dcterms:W3CDTF">2023-06-14T14:46:05Z</dcterms:created>
  <dcterms:modified xsi:type="dcterms:W3CDTF">2026-06-24T17:49:03Z</dcterms:modified>
</cp:coreProperties>
</file>